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5" r:id="rId1"/>
  </p:sldMasterIdLst>
  <p:notesMasterIdLst>
    <p:notesMasterId r:id="rId124"/>
  </p:notesMasterIdLst>
  <p:sldIdLst>
    <p:sldId id="256" r:id="rId2"/>
    <p:sldId id="257" r:id="rId3"/>
    <p:sldId id="258" r:id="rId4"/>
    <p:sldId id="31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9" r:id="rId74"/>
    <p:sldId id="330" r:id="rId75"/>
    <p:sldId id="331" r:id="rId76"/>
    <p:sldId id="332" r:id="rId77"/>
    <p:sldId id="333" r:id="rId78"/>
    <p:sldId id="334" r:id="rId79"/>
    <p:sldId id="335" r:id="rId80"/>
    <p:sldId id="328"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51" r:id="rId94"/>
    <p:sldId id="348" r:id="rId95"/>
    <p:sldId id="349" r:id="rId96"/>
    <p:sldId id="350"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76" r:id="rId111"/>
    <p:sldId id="365" r:id="rId112"/>
    <p:sldId id="367" r:id="rId113"/>
    <p:sldId id="368" r:id="rId114"/>
    <p:sldId id="369" r:id="rId115"/>
    <p:sldId id="370" r:id="rId116"/>
    <p:sldId id="371" r:id="rId117"/>
    <p:sldId id="366" r:id="rId118"/>
    <p:sldId id="372" r:id="rId119"/>
    <p:sldId id="373" r:id="rId120"/>
    <p:sldId id="374" r:id="rId121"/>
    <p:sldId id="377" r:id="rId122"/>
    <p:sldId id="378" r:id="rId123"/>
  </p:sldIdLst>
  <p:sldSz cx="7772400" cy="100584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dant Phanasgaonkar" initials="VP" lastIdx="1" clrIdx="0">
    <p:extLst>
      <p:ext uri="{19B8F6BF-5375-455C-9EA6-DF929625EA0E}">
        <p15:presenceInfo xmlns:p15="http://schemas.microsoft.com/office/powerpoint/2012/main" userId="a42423be13b06a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56" autoAdjust="0"/>
  </p:normalViewPr>
  <p:slideViewPr>
    <p:cSldViewPr>
      <p:cViewPr varScale="1">
        <p:scale>
          <a:sx n="55" d="100"/>
          <a:sy n="55" d="100"/>
        </p:scale>
        <p:origin x="2482" y="43"/>
      </p:cViewPr>
      <p:guideLst>
        <p:guide orient="horz" pos="2880"/>
        <p:guide pos="2160"/>
      </p:guideLst>
    </p:cSldViewPr>
  </p:slideViewPr>
  <p:outlineViewPr>
    <p:cViewPr>
      <p:scale>
        <a:sx n="33" d="100"/>
        <a:sy n="33" d="100"/>
      </p:scale>
      <p:origin x="0" y="-576"/>
    </p:cViewPr>
    <p:sldLst>
      <p:sld r:id="rId1" collapse="1"/>
    </p:sldLst>
  </p:outlineViewPr>
  <p:notesTextViewPr>
    <p:cViewPr>
      <p:scale>
        <a:sx n="100" d="100"/>
        <a:sy n="100" d="100"/>
      </p:scale>
      <p:origin x="0" y="0"/>
    </p:cViewPr>
  </p:notesTextViewPr>
  <p:sorterViewPr>
    <p:cViewPr>
      <p:scale>
        <a:sx n="100" d="100"/>
        <a:sy n="100" d="100"/>
      </p:scale>
      <p:origin x="0" y="-7406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4AB8D79-C221-4782-8410-3E1A4A775574}" type="datetimeFigureOut">
              <a:rPr lang="en-US" smtClean="0"/>
              <a:t>08-Oct-24</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C5E9246F-6097-40CA-BC92-C8A2DED630DF}" type="slidenum">
              <a:rPr lang="en-US" smtClean="0"/>
              <a:t>‹#›</a:t>
            </a:fld>
            <a:endParaRPr lang="en-US"/>
          </a:p>
        </p:txBody>
      </p:sp>
    </p:spTree>
    <p:extLst>
      <p:ext uri="{BB962C8B-B14F-4D97-AF65-F5344CB8AC3E}">
        <p14:creationId xmlns:p14="http://schemas.microsoft.com/office/powerpoint/2010/main" val="157300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73817" y="2595328"/>
            <a:ext cx="6018022" cy="2682241"/>
          </a:xfrm>
        </p:spPr>
        <p:txBody>
          <a:bodyPr anchor="b">
            <a:normAutofit/>
          </a:bodyPr>
          <a:lstStyle>
            <a:lvl1pPr algn="ctr">
              <a:defRPr sz="4590"/>
            </a:lvl1pPr>
          </a:lstStyle>
          <a:p>
            <a:r>
              <a:rPr lang="en-US"/>
              <a:t>Click to edit Master title style</a:t>
            </a:r>
            <a:endParaRPr lang="en-US" dirty="0"/>
          </a:p>
        </p:txBody>
      </p:sp>
      <p:sp>
        <p:nvSpPr>
          <p:cNvPr id="3" name="Subtitle 2"/>
          <p:cNvSpPr>
            <a:spLocks noGrp="1"/>
          </p:cNvSpPr>
          <p:nvPr>
            <p:ph type="subTitle" idx="1"/>
          </p:nvPr>
        </p:nvSpPr>
        <p:spPr>
          <a:xfrm>
            <a:off x="873817" y="5277565"/>
            <a:ext cx="6018022" cy="1539805"/>
          </a:xfrm>
        </p:spPr>
        <p:txBody>
          <a:bodyPr anchor="t"/>
          <a:lstStyle>
            <a:lvl1pPr marL="0" indent="0" algn="ctr">
              <a:buNone/>
              <a:defRPr>
                <a:solidFill>
                  <a:schemeClr val="tx1"/>
                </a:solidFill>
              </a:defRPr>
            </a:lvl1pPr>
            <a:lvl2pPr marL="388620" indent="0" algn="ctr">
              <a:buNone/>
              <a:defRPr>
                <a:solidFill>
                  <a:schemeClr val="tx1">
                    <a:tint val="75000"/>
                  </a:schemeClr>
                </a:solidFill>
              </a:defRPr>
            </a:lvl2pPr>
            <a:lvl3pPr marL="777240" indent="0" algn="ctr">
              <a:buNone/>
              <a:defRPr>
                <a:solidFill>
                  <a:schemeClr val="tx1">
                    <a:tint val="75000"/>
                  </a:schemeClr>
                </a:solidFill>
              </a:defRPr>
            </a:lvl3pPr>
            <a:lvl4pPr marL="1165860" indent="0" algn="ctr">
              <a:buNone/>
              <a:defRPr>
                <a:solidFill>
                  <a:schemeClr val="tx1">
                    <a:tint val="75000"/>
                  </a:schemeClr>
                </a:solidFill>
              </a:defRPr>
            </a:lvl4pPr>
            <a:lvl5pPr marL="1554480" indent="0" algn="ctr">
              <a:buNone/>
              <a:defRPr>
                <a:solidFill>
                  <a:schemeClr val="tx1">
                    <a:tint val="75000"/>
                  </a:schemeClr>
                </a:solidFill>
              </a:defRPr>
            </a:lvl5pPr>
            <a:lvl6pPr marL="1943100" indent="0" algn="ctr">
              <a:buNone/>
              <a:defRPr>
                <a:solidFill>
                  <a:schemeClr val="tx1">
                    <a:tint val="75000"/>
                  </a:schemeClr>
                </a:solidFill>
              </a:defRPr>
            </a:lvl6pPr>
            <a:lvl7pPr marL="2331720" indent="0" algn="ctr">
              <a:buNone/>
              <a:defRPr>
                <a:solidFill>
                  <a:schemeClr val="tx1">
                    <a:tint val="75000"/>
                  </a:schemeClr>
                </a:solidFill>
              </a:defRPr>
            </a:lvl7pPr>
            <a:lvl8pPr marL="2720340" indent="0" algn="ctr">
              <a:buNone/>
              <a:defRPr>
                <a:solidFill>
                  <a:schemeClr val="tx1">
                    <a:tint val="75000"/>
                  </a:schemeClr>
                </a:solidFill>
              </a:defRPr>
            </a:lvl8pPr>
            <a:lvl9pPr marL="310896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B312D1-BD19-4983-9F90-372193E8C454}" type="datetime1">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46458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96" y="792124"/>
            <a:ext cx="6507609" cy="5623749"/>
          </a:xfrm>
          <a:prstGeom prst="rect">
            <a:avLst/>
          </a:prstGeom>
        </p:spPr>
      </p:pic>
      <p:sp>
        <p:nvSpPr>
          <p:cNvPr id="2" name="Title 1"/>
          <p:cNvSpPr>
            <a:spLocks noGrp="1"/>
          </p:cNvSpPr>
          <p:nvPr>
            <p:ph type="title"/>
          </p:nvPr>
        </p:nvSpPr>
        <p:spPr>
          <a:xfrm>
            <a:off x="582551" y="6695707"/>
            <a:ext cx="6601521" cy="797092"/>
          </a:xfrm>
        </p:spPr>
        <p:txBody>
          <a:bodyPr anchor="b">
            <a:normAutofit/>
          </a:bodyPr>
          <a:lstStyle>
            <a:lvl1pPr algn="ctr">
              <a:defRPr sz="23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7284" y="1019349"/>
            <a:ext cx="6192760" cy="5170984"/>
          </a:xfrm>
          <a:effectLst>
            <a:outerShdw blurRad="38100" dist="25400" dir="4440000">
              <a:srgbClr val="000000">
                <a:alpha val="36000"/>
              </a:srgbClr>
            </a:outerShdw>
          </a:effectLst>
        </p:spPr>
        <p:txBody>
          <a:bodyPr anchor="t">
            <a:normAutofit/>
          </a:bodyPr>
          <a:lstStyle>
            <a:lvl1pPr marL="0" indent="0" algn="ctr">
              <a:buNone/>
              <a:defRPr sz="1700"/>
            </a:lvl1pPr>
            <a:lvl2pPr marL="388620" indent="0">
              <a:buNone/>
              <a:defRPr sz="1700"/>
            </a:lvl2pPr>
            <a:lvl3pPr marL="777240" indent="0">
              <a:buNone/>
              <a:defRPr sz="170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82544" y="7492801"/>
            <a:ext cx="6600524" cy="1000959"/>
          </a:xfrm>
        </p:spPr>
        <p:txBody>
          <a:bodyPr anchor="t"/>
          <a:lstStyle>
            <a:lvl1pPr marL="0" indent="0" algn="ctr">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457C2F4-F9E3-44D9-8BD9-1570C4DAA5EC}"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3721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82544" y="892374"/>
            <a:ext cx="6600524" cy="5183705"/>
          </a:xfrm>
        </p:spPr>
        <p:txBody>
          <a:bodyPr anchor="ctr"/>
          <a:lstStyle>
            <a:lvl1pPr>
              <a:defRPr sz="2720"/>
            </a:lvl1pPr>
          </a:lstStyle>
          <a:p>
            <a:r>
              <a:rPr lang="en-US"/>
              <a:t>Click to edit Master title style</a:t>
            </a:r>
            <a:endParaRPr lang="en-US" dirty="0"/>
          </a:p>
        </p:txBody>
      </p:sp>
      <p:sp>
        <p:nvSpPr>
          <p:cNvPr id="4" name="Text Placeholder 3"/>
          <p:cNvSpPr>
            <a:spLocks noGrp="1"/>
          </p:cNvSpPr>
          <p:nvPr>
            <p:ph type="body" sz="half" idx="2"/>
          </p:nvPr>
        </p:nvSpPr>
        <p:spPr>
          <a:xfrm>
            <a:off x="582544" y="6299597"/>
            <a:ext cx="6600524" cy="2202678"/>
          </a:xfrm>
        </p:spPr>
        <p:txBody>
          <a:bodyPr anchor="ctr"/>
          <a:lstStyle>
            <a:lvl1pPr marL="0" indent="0" algn="ctr">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C4830064-6688-449B-B3CB-93D066A1ACAA}"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15870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960" y="894080"/>
            <a:ext cx="5930504" cy="4389593"/>
          </a:xfrm>
        </p:spPr>
        <p:txBody>
          <a:bodyPr anchor="ctr"/>
          <a:lstStyle>
            <a:lvl1pPr>
              <a:defRPr sz="2720"/>
            </a:lvl1pPr>
          </a:lstStyle>
          <a:p>
            <a:r>
              <a:rPr lang="en-US"/>
              <a:t>Click to edit Master title style</a:t>
            </a:r>
            <a:endParaRPr lang="en-US" dirty="0"/>
          </a:p>
        </p:txBody>
      </p:sp>
      <p:sp>
        <p:nvSpPr>
          <p:cNvPr id="12" name="Text Placeholder 3"/>
          <p:cNvSpPr>
            <a:spLocks noGrp="1"/>
          </p:cNvSpPr>
          <p:nvPr>
            <p:ph type="body" sz="half" idx="13"/>
          </p:nvPr>
        </p:nvSpPr>
        <p:spPr>
          <a:xfrm>
            <a:off x="1096912" y="5294716"/>
            <a:ext cx="5579590" cy="781365"/>
          </a:xfrm>
        </p:spPr>
        <p:txBody>
          <a:bodyPr anchor="t">
            <a:normAutofit/>
          </a:bodyPr>
          <a:lstStyle>
            <a:lvl1pPr marL="0" indent="0" algn="r">
              <a:buNone/>
              <a:defRPr sz="119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4" name="Text Placeholder 3"/>
          <p:cNvSpPr>
            <a:spLocks noGrp="1"/>
          </p:cNvSpPr>
          <p:nvPr>
            <p:ph type="body" sz="half" idx="2"/>
          </p:nvPr>
        </p:nvSpPr>
        <p:spPr>
          <a:xfrm>
            <a:off x="582544" y="6313051"/>
            <a:ext cx="6600524" cy="2184594"/>
          </a:xfrm>
        </p:spPr>
        <p:txBody>
          <a:bodyPr anchor="ctr">
            <a:normAutofit/>
          </a:bodyPr>
          <a:lstStyle>
            <a:lvl1pPr marL="0" indent="0" algn="ctr">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1D91F3D3-4D10-4404-8FBE-7EF2396A7DF5}"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11" name="TextBox 10"/>
          <p:cNvSpPr txBox="1"/>
          <p:nvPr/>
        </p:nvSpPr>
        <p:spPr>
          <a:xfrm>
            <a:off x="533340" y="1281738"/>
            <a:ext cx="388620" cy="857671"/>
          </a:xfrm>
          <a:prstGeom prst="rect">
            <a:avLst/>
          </a:prstGeom>
        </p:spPr>
        <p:txBody>
          <a:bodyPr vert="horz" lIns="77724" tIns="38862" rIns="77724" bIns="38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800" dirty="0">
                <a:solidFill>
                  <a:schemeClr val="tx1"/>
                </a:solidFill>
                <a:effectLst/>
              </a:rPr>
              <a:t>“</a:t>
            </a:r>
          </a:p>
        </p:txBody>
      </p:sp>
      <p:sp>
        <p:nvSpPr>
          <p:cNvPr id="13" name="TextBox 12"/>
          <p:cNvSpPr txBox="1"/>
          <p:nvPr/>
        </p:nvSpPr>
        <p:spPr>
          <a:xfrm>
            <a:off x="6654105" y="4302093"/>
            <a:ext cx="388620" cy="857671"/>
          </a:xfrm>
          <a:prstGeom prst="rect">
            <a:avLst/>
          </a:prstGeom>
        </p:spPr>
        <p:txBody>
          <a:bodyPr vert="horz" lIns="77724" tIns="38862" rIns="77724" bIns="38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800" dirty="0">
                <a:solidFill>
                  <a:schemeClr val="tx1"/>
                </a:solidFill>
                <a:effectLst/>
              </a:rPr>
              <a:t>”</a:t>
            </a:r>
          </a:p>
        </p:txBody>
      </p:sp>
    </p:spTree>
    <p:extLst>
      <p:ext uri="{BB962C8B-B14F-4D97-AF65-F5344CB8AC3E}">
        <p14:creationId xmlns:p14="http://schemas.microsoft.com/office/powerpoint/2010/main" val="3269142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82544" y="3119517"/>
            <a:ext cx="6600524" cy="3684025"/>
          </a:xfrm>
        </p:spPr>
        <p:txBody>
          <a:bodyPr anchor="b"/>
          <a:lstStyle>
            <a:lvl1pPr>
              <a:defRPr sz="2720"/>
            </a:lvl1pPr>
          </a:lstStyle>
          <a:p>
            <a:r>
              <a:rPr lang="en-US"/>
              <a:t>Click to edit Master title style</a:t>
            </a:r>
            <a:endParaRPr lang="en-US" dirty="0"/>
          </a:p>
        </p:txBody>
      </p:sp>
      <p:sp>
        <p:nvSpPr>
          <p:cNvPr id="4" name="Text Placeholder 3"/>
          <p:cNvSpPr>
            <a:spLocks noGrp="1"/>
          </p:cNvSpPr>
          <p:nvPr>
            <p:ph type="body" sz="half" idx="2"/>
          </p:nvPr>
        </p:nvSpPr>
        <p:spPr>
          <a:xfrm>
            <a:off x="582538" y="6820815"/>
            <a:ext cx="6599527" cy="1672945"/>
          </a:xfrm>
        </p:spPr>
        <p:txBody>
          <a:bodyPr anchor="t"/>
          <a:lstStyle>
            <a:lvl1pPr marL="0" indent="0" algn="ctr">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828A8B7-EE6F-4758-B642-204B19E52EA3}"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1032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82544" y="894080"/>
            <a:ext cx="6600524" cy="142332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82544" y="2766060"/>
            <a:ext cx="2104377" cy="845184"/>
          </a:xfrm>
        </p:spPr>
        <p:txBody>
          <a:bodyPr anchor="b">
            <a:noAutofit/>
          </a:bodyPr>
          <a:lstStyle>
            <a:lvl1pPr marL="0" indent="0" algn="ctr">
              <a:buNone/>
              <a:defRPr sz="204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8" name="Text Placeholder 3"/>
          <p:cNvSpPr>
            <a:spLocks noGrp="1"/>
          </p:cNvSpPr>
          <p:nvPr>
            <p:ph type="body" sz="half" idx="15"/>
          </p:nvPr>
        </p:nvSpPr>
        <p:spPr>
          <a:xfrm>
            <a:off x="582544" y="3771900"/>
            <a:ext cx="2104377" cy="4721860"/>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9" name="Text Placeholder 4"/>
          <p:cNvSpPr>
            <a:spLocks noGrp="1"/>
          </p:cNvSpPr>
          <p:nvPr>
            <p:ph type="body" sz="quarter" idx="3"/>
          </p:nvPr>
        </p:nvSpPr>
        <p:spPr>
          <a:xfrm>
            <a:off x="2834778" y="2766060"/>
            <a:ext cx="2104377" cy="845184"/>
          </a:xfrm>
        </p:spPr>
        <p:txBody>
          <a:bodyPr anchor="b">
            <a:noAutofit/>
          </a:bodyPr>
          <a:lstStyle>
            <a:lvl1pPr marL="0" indent="0" algn="ctr">
              <a:buNone/>
              <a:defRPr sz="204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10" name="Text Placeholder 3"/>
          <p:cNvSpPr>
            <a:spLocks noGrp="1"/>
          </p:cNvSpPr>
          <p:nvPr>
            <p:ph type="body" sz="half" idx="16"/>
          </p:nvPr>
        </p:nvSpPr>
        <p:spPr>
          <a:xfrm>
            <a:off x="2831415" y="3771900"/>
            <a:ext cx="2104377" cy="4721860"/>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11" name="Text Placeholder 4"/>
          <p:cNvSpPr>
            <a:spLocks noGrp="1"/>
          </p:cNvSpPr>
          <p:nvPr>
            <p:ph type="body" sz="quarter" idx="13"/>
          </p:nvPr>
        </p:nvSpPr>
        <p:spPr>
          <a:xfrm>
            <a:off x="5078690" y="2766060"/>
            <a:ext cx="2104377" cy="845184"/>
          </a:xfrm>
        </p:spPr>
        <p:txBody>
          <a:bodyPr anchor="b">
            <a:noAutofit/>
          </a:bodyPr>
          <a:lstStyle>
            <a:lvl1pPr marL="0" indent="0" algn="ctr">
              <a:buNone/>
              <a:defRPr sz="204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12" name="Text Placeholder 3"/>
          <p:cNvSpPr>
            <a:spLocks noGrp="1"/>
          </p:cNvSpPr>
          <p:nvPr>
            <p:ph type="body" sz="half" idx="17"/>
          </p:nvPr>
        </p:nvSpPr>
        <p:spPr>
          <a:xfrm>
            <a:off x="5078690" y="3771900"/>
            <a:ext cx="2104377" cy="4721860"/>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3" name="Date Placeholder 2"/>
          <p:cNvSpPr>
            <a:spLocks noGrp="1"/>
          </p:cNvSpPr>
          <p:nvPr>
            <p:ph type="dt" sz="half" idx="10"/>
          </p:nvPr>
        </p:nvSpPr>
        <p:spPr/>
        <p:txBody>
          <a:bodyPr/>
          <a:lstStyle/>
          <a:p>
            <a:fld id="{73404B29-6180-4552-A7FB-48F91DF1CE5F}" type="datetime1">
              <a:rPr lang="en-US" smtClean="0"/>
              <a:t>08-Oct-24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282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53" y="2678200"/>
            <a:ext cx="2149689" cy="268921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741" y="2678200"/>
            <a:ext cx="2149689" cy="268921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458" y="2678200"/>
            <a:ext cx="2149689" cy="2689218"/>
          </a:xfrm>
          <a:prstGeom prst="rect">
            <a:avLst/>
          </a:prstGeom>
        </p:spPr>
      </p:pic>
      <p:sp>
        <p:nvSpPr>
          <p:cNvPr id="30" name="Title 1"/>
          <p:cNvSpPr>
            <a:spLocks noGrp="1"/>
          </p:cNvSpPr>
          <p:nvPr>
            <p:ph type="title"/>
          </p:nvPr>
        </p:nvSpPr>
        <p:spPr>
          <a:xfrm>
            <a:off x="582544" y="894080"/>
            <a:ext cx="6600524" cy="142332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82544" y="5726022"/>
            <a:ext cx="2104377" cy="845184"/>
          </a:xfrm>
        </p:spPr>
        <p:txBody>
          <a:bodyPr anchor="b">
            <a:noAutofit/>
          </a:bodyPr>
          <a:lstStyle>
            <a:lvl1pPr marL="0" indent="0" algn="ctr">
              <a:buNone/>
              <a:defRPr sz="170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20" name="Picture Placeholder 2"/>
          <p:cNvSpPr>
            <a:spLocks noGrp="1" noChangeAspect="1"/>
          </p:cNvSpPr>
          <p:nvPr>
            <p:ph type="pic" idx="15"/>
          </p:nvPr>
        </p:nvSpPr>
        <p:spPr>
          <a:xfrm>
            <a:off x="649040" y="2843746"/>
            <a:ext cx="1971385" cy="2350999"/>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US"/>
              <a:t>Click icon to add picture</a:t>
            </a:r>
            <a:endParaRPr lang="en-US" dirty="0"/>
          </a:p>
        </p:txBody>
      </p:sp>
      <p:sp>
        <p:nvSpPr>
          <p:cNvPr id="21" name="Text Placeholder 3"/>
          <p:cNvSpPr>
            <a:spLocks noGrp="1"/>
          </p:cNvSpPr>
          <p:nvPr>
            <p:ph type="body" sz="half" idx="18"/>
          </p:nvPr>
        </p:nvSpPr>
        <p:spPr>
          <a:xfrm>
            <a:off x="582544" y="6571209"/>
            <a:ext cx="2104377" cy="1922555"/>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22" name="Text Placeholder 4"/>
          <p:cNvSpPr>
            <a:spLocks noGrp="1"/>
          </p:cNvSpPr>
          <p:nvPr>
            <p:ph type="body" sz="quarter" idx="3"/>
          </p:nvPr>
        </p:nvSpPr>
        <p:spPr>
          <a:xfrm>
            <a:off x="2832278" y="5726022"/>
            <a:ext cx="2104377" cy="845184"/>
          </a:xfrm>
        </p:spPr>
        <p:txBody>
          <a:bodyPr anchor="b">
            <a:noAutofit/>
          </a:bodyPr>
          <a:lstStyle>
            <a:lvl1pPr marL="0" indent="0" algn="ctr">
              <a:buNone/>
              <a:defRPr sz="170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23" name="Picture Placeholder 2"/>
          <p:cNvSpPr>
            <a:spLocks noGrp="1" noChangeAspect="1"/>
          </p:cNvSpPr>
          <p:nvPr>
            <p:ph type="pic" idx="21"/>
          </p:nvPr>
        </p:nvSpPr>
        <p:spPr>
          <a:xfrm>
            <a:off x="2897911" y="2844004"/>
            <a:ext cx="1971385" cy="23586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US"/>
              <a:t>Click icon to add picture</a:t>
            </a:r>
            <a:endParaRPr lang="en-US" dirty="0"/>
          </a:p>
        </p:txBody>
      </p:sp>
      <p:sp>
        <p:nvSpPr>
          <p:cNvPr id="24" name="Text Placeholder 3"/>
          <p:cNvSpPr>
            <a:spLocks noGrp="1"/>
          </p:cNvSpPr>
          <p:nvPr>
            <p:ph type="body" sz="half" idx="19"/>
          </p:nvPr>
        </p:nvSpPr>
        <p:spPr>
          <a:xfrm>
            <a:off x="2831414" y="6571207"/>
            <a:ext cx="2105240" cy="1922555"/>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25" name="Text Placeholder 4"/>
          <p:cNvSpPr>
            <a:spLocks noGrp="1"/>
          </p:cNvSpPr>
          <p:nvPr>
            <p:ph type="body" sz="quarter" idx="13"/>
          </p:nvPr>
        </p:nvSpPr>
        <p:spPr>
          <a:xfrm>
            <a:off x="5078770" y="5726022"/>
            <a:ext cx="2104377" cy="845184"/>
          </a:xfrm>
        </p:spPr>
        <p:txBody>
          <a:bodyPr anchor="b">
            <a:noAutofit/>
          </a:bodyPr>
          <a:lstStyle>
            <a:lvl1pPr marL="0" indent="0" algn="ctr">
              <a:buNone/>
              <a:defRPr sz="1700" b="0">
                <a:solidFill>
                  <a:schemeClr val="tx1"/>
                </a:solidFill>
              </a:defRPr>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26" name="Picture Placeholder 2"/>
          <p:cNvSpPr>
            <a:spLocks noGrp="1" noChangeAspect="1"/>
          </p:cNvSpPr>
          <p:nvPr>
            <p:ph type="pic" idx="22"/>
          </p:nvPr>
        </p:nvSpPr>
        <p:spPr>
          <a:xfrm>
            <a:off x="5148258" y="2837167"/>
            <a:ext cx="1971385" cy="235736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US"/>
              <a:t>Click icon to add picture</a:t>
            </a:r>
            <a:endParaRPr lang="en-US" dirty="0"/>
          </a:p>
        </p:txBody>
      </p:sp>
      <p:sp>
        <p:nvSpPr>
          <p:cNvPr id="27" name="Text Placeholder 3"/>
          <p:cNvSpPr>
            <a:spLocks noGrp="1"/>
          </p:cNvSpPr>
          <p:nvPr>
            <p:ph type="body" sz="half" idx="20"/>
          </p:nvPr>
        </p:nvSpPr>
        <p:spPr>
          <a:xfrm>
            <a:off x="5078690" y="6571204"/>
            <a:ext cx="2104377" cy="1922558"/>
          </a:xfrm>
        </p:spPr>
        <p:txBody>
          <a:bodyPr anchor="t">
            <a:normAutofit/>
          </a:bodyPr>
          <a:lstStyle>
            <a:lvl1pPr marL="0" indent="0" algn="ctr">
              <a:buNone/>
              <a:defRPr sz="119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3" name="Date Placeholder 2"/>
          <p:cNvSpPr>
            <a:spLocks noGrp="1"/>
          </p:cNvSpPr>
          <p:nvPr>
            <p:ph type="dt" sz="half" idx="10"/>
          </p:nvPr>
        </p:nvSpPr>
        <p:spPr/>
        <p:txBody>
          <a:bodyPr/>
          <a:lstStyle/>
          <a:p>
            <a:fld id="{A016E08A-42D8-4CA4-B3AB-1E6AF1161FCF}" type="datetime1">
              <a:rPr lang="en-US" smtClean="0"/>
              <a:t>08-Oct-24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48493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EE52E4-B48F-4DC4-937E-6450DCCE59C4}" type="datetime1">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45310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6707" y="894081"/>
            <a:ext cx="1456360" cy="759968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82545" y="894081"/>
            <a:ext cx="5047006" cy="75996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B5B35-67EF-4F36-92F6-047C5327594E}" type="datetime1">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4787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DB664-6989-474F-85CA-32FD67658A92}" type="datetime1">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9503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5819" y="2582901"/>
            <a:ext cx="6113976" cy="2682259"/>
          </a:xfrm>
        </p:spPr>
        <p:txBody>
          <a:bodyPr anchor="b"/>
          <a:lstStyle>
            <a:lvl1pPr algn="ctr">
              <a:defRPr sz="3400" b="0" cap="none"/>
            </a:lvl1pPr>
          </a:lstStyle>
          <a:p>
            <a:r>
              <a:rPr lang="en-US"/>
              <a:t>Click to edit Master title style</a:t>
            </a:r>
            <a:endParaRPr lang="en-US" dirty="0"/>
          </a:p>
        </p:txBody>
      </p:sp>
      <p:sp>
        <p:nvSpPr>
          <p:cNvPr id="3" name="Text Placeholder 2"/>
          <p:cNvSpPr>
            <a:spLocks noGrp="1"/>
          </p:cNvSpPr>
          <p:nvPr>
            <p:ph type="body" idx="1"/>
          </p:nvPr>
        </p:nvSpPr>
        <p:spPr>
          <a:xfrm>
            <a:off x="825819" y="5265156"/>
            <a:ext cx="6113976" cy="2210346"/>
          </a:xfrm>
        </p:spPr>
        <p:txBody>
          <a:bodyPr anchor="t"/>
          <a:lstStyle>
            <a:lvl1pPr marL="0" indent="0" algn="ctr">
              <a:buNone/>
              <a:defRPr sz="1700">
                <a:solidFill>
                  <a:schemeClr val="tx1"/>
                </a:solidFill>
              </a:defRPr>
            </a:lvl1pPr>
            <a:lvl2pPr marL="388620" indent="0">
              <a:buNone/>
              <a:defRPr sz="1530">
                <a:solidFill>
                  <a:schemeClr val="tx1">
                    <a:tint val="75000"/>
                  </a:schemeClr>
                </a:solidFill>
              </a:defRPr>
            </a:lvl2pPr>
            <a:lvl3pPr marL="777240" indent="0">
              <a:buNone/>
              <a:defRPr sz="1360">
                <a:solidFill>
                  <a:schemeClr val="tx1">
                    <a:tint val="75000"/>
                  </a:schemeClr>
                </a:solidFill>
              </a:defRPr>
            </a:lvl3pPr>
            <a:lvl4pPr marL="1165860" indent="0">
              <a:buNone/>
              <a:defRPr sz="1190">
                <a:solidFill>
                  <a:schemeClr val="tx1">
                    <a:tint val="75000"/>
                  </a:schemeClr>
                </a:solidFill>
              </a:defRPr>
            </a:lvl4pPr>
            <a:lvl5pPr marL="1554480" indent="0">
              <a:buNone/>
              <a:defRPr sz="1190">
                <a:solidFill>
                  <a:schemeClr val="tx1">
                    <a:tint val="75000"/>
                  </a:schemeClr>
                </a:solidFill>
              </a:defRPr>
            </a:lvl5pPr>
            <a:lvl6pPr marL="1943100" indent="0">
              <a:buNone/>
              <a:defRPr sz="1190">
                <a:solidFill>
                  <a:schemeClr val="tx1">
                    <a:tint val="75000"/>
                  </a:schemeClr>
                </a:solidFill>
              </a:defRPr>
            </a:lvl6pPr>
            <a:lvl7pPr marL="2331720" indent="0">
              <a:buNone/>
              <a:defRPr sz="1190">
                <a:solidFill>
                  <a:schemeClr val="tx1">
                    <a:tint val="75000"/>
                  </a:schemeClr>
                </a:solidFill>
              </a:defRPr>
            </a:lvl7pPr>
            <a:lvl8pPr marL="2720340" indent="0">
              <a:buNone/>
              <a:defRPr sz="1190">
                <a:solidFill>
                  <a:schemeClr val="tx1">
                    <a:tint val="75000"/>
                  </a:schemeClr>
                </a:solidFill>
              </a:defRPr>
            </a:lvl8pPr>
            <a:lvl9pPr marL="3108960" indent="0">
              <a:buNone/>
              <a:defRPr sz="119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5857C-E834-4DB6-96EC-6DA5665B9DB1}" type="datetime1">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4505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2545" y="2540925"/>
            <a:ext cx="3226067" cy="595283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54344" y="2540927"/>
            <a:ext cx="3228724" cy="59528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6FB98-8915-47F2-B8E6-0F33E9A92FF0}"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8779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43" y="2596475"/>
            <a:ext cx="3219310" cy="6032331"/>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758" y="2596475"/>
            <a:ext cx="3219310" cy="6032331"/>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41244" y="2691706"/>
            <a:ext cx="3108669" cy="799163"/>
          </a:xfrm>
        </p:spPr>
        <p:txBody>
          <a:bodyPr anchor="b">
            <a:noAutofit/>
          </a:bodyPr>
          <a:lstStyle>
            <a:lvl1pPr marL="0" indent="0" algn="ctr">
              <a:buNone/>
              <a:defRPr sz="2040" b="0"/>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641244" y="3490870"/>
            <a:ext cx="3108669" cy="5002892"/>
          </a:xfrm>
        </p:spPr>
        <p:txBody>
          <a:bodyPr anchor="t">
            <a:normAutofit/>
          </a:bodyPr>
          <a:lstStyle>
            <a:lvl1pPr>
              <a:defRPr sz="1530"/>
            </a:lvl1pPr>
            <a:lvl2pPr>
              <a:defRPr sz="1360"/>
            </a:lvl2pPr>
            <a:lvl3pPr>
              <a:defRPr sz="1190"/>
            </a:lvl3pPr>
            <a:lvl4pPr>
              <a:defRPr sz="1020"/>
            </a:lvl4pPr>
            <a:lvl5pPr>
              <a:defRPr sz="10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013041" y="2691708"/>
            <a:ext cx="3120773" cy="799162"/>
          </a:xfrm>
        </p:spPr>
        <p:txBody>
          <a:bodyPr anchor="b">
            <a:noAutofit/>
          </a:bodyPr>
          <a:lstStyle>
            <a:lvl1pPr marL="0" indent="0" algn="ctr">
              <a:buNone/>
              <a:defRPr sz="2040" b="0"/>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4013041" y="3490870"/>
            <a:ext cx="3120773" cy="5002892"/>
          </a:xfrm>
        </p:spPr>
        <p:txBody>
          <a:bodyPr anchor="t">
            <a:normAutofit/>
          </a:bodyPr>
          <a:lstStyle>
            <a:lvl1pPr>
              <a:defRPr sz="1530"/>
            </a:lvl1pPr>
            <a:lvl2pPr>
              <a:defRPr sz="1360"/>
            </a:lvl2pPr>
            <a:lvl3pPr>
              <a:defRPr sz="1190"/>
            </a:lvl3pPr>
            <a:lvl4pPr>
              <a:defRPr sz="1020"/>
            </a:lvl4pPr>
            <a:lvl5pPr>
              <a:defRPr sz="10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BC92EF-647F-4774-86CE-CE0F29218EA7}" type="datetime1">
              <a:rPr lang="en-US" smtClean="0"/>
              <a:t>08-Oct-24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860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E69A9A-057C-4306-BA8C-646287692F52}" type="datetime1">
              <a:rPr lang="en-US" smtClean="0"/>
              <a:t>08-Oct-24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16298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87C0E-8981-40C8-B6B2-15F59009C853}" type="datetime1">
              <a:rPr lang="en-US" smtClean="0"/>
              <a:t>08-Oct-24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7554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2545" y="894080"/>
            <a:ext cx="2363142" cy="2672146"/>
          </a:xfrm>
        </p:spPr>
        <p:txBody>
          <a:bodyPr anchor="b">
            <a:normAutofit/>
          </a:bodyPr>
          <a:lstStyle>
            <a:lvl1pPr algn="ctr">
              <a:defRPr sz="2040" b="0"/>
            </a:lvl1pPr>
          </a:lstStyle>
          <a:p>
            <a:r>
              <a:rPr lang="en-US"/>
              <a:t>Click to edit Master title style</a:t>
            </a:r>
            <a:endParaRPr lang="en-US" dirty="0"/>
          </a:p>
        </p:txBody>
      </p:sp>
      <p:sp>
        <p:nvSpPr>
          <p:cNvPr id="3" name="Content Placeholder 2"/>
          <p:cNvSpPr>
            <a:spLocks noGrp="1"/>
          </p:cNvSpPr>
          <p:nvPr>
            <p:ph idx="1"/>
          </p:nvPr>
        </p:nvSpPr>
        <p:spPr>
          <a:xfrm>
            <a:off x="3095466" y="894080"/>
            <a:ext cx="4087602" cy="759968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2545" y="3566227"/>
            <a:ext cx="2363142" cy="4927532"/>
          </a:xfrm>
        </p:spPr>
        <p:txBody>
          <a:bodyPr anchor="t">
            <a:normAutofit/>
          </a:bodyPr>
          <a:lstStyle>
            <a:lvl1pPr marL="0" indent="0" algn="ctr">
              <a:buNone/>
              <a:defRPr sz="136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5" name="Date Placeholder 4"/>
          <p:cNvSpPr>
            <a:spLocks noGrp="1"/>
          </p:cNvSpPr>
          <p:nvPr>
            <p:ph type="dt" sz="half" idx="10"/>
          </p:nvPr>
        </p:nvSpPr>
        <p:spPr/>
        <p:txBody>
          <a:bodyPr/>
          <a:lstStyle/>
          <a:p>
            <a:fld id="{A7A75A14-1158-47C2-A6DF-7D12E7B3723E}"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4964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239" y="894554"/>
            <a:ext cx="2913924" cy="7634692"/>
          </a:xfrm>
          <a:prstGeom prst="rect">
            <a:avLst/>
          </a:prstGeom>
        </p:spPr>
      </p:pic>
      <p:sp>
        <p:nvSpPr>
          <p:cNvPr id="2" name="Title 1"/>
          <p:cNvSpPr>
            <a:spLocks noGrp="1"/>
          </p:cNvSpPr>
          <p:nvPr>
            <p:ph type="title"/>
          </p:nvPr>
        </p:nvSpPr>
        <p:spPr>
          <a:xfrm>
            <a:off x="582545" y="894554"/>
            <a:ext cx="3335975" cy="2683029"/>
          </a:xfrm>
        </p:spPr>
        <p:txBody>
          <a:bodyPr anchor="b">
            <a:noAutofit/>
          </a:bodyPr>
          <a:lstStyle>
            <a:lvl1pPr algn="ctr">
              <a:defRPr sz="27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30219" y="1091184"/>
            <a:ext cx="2690569" cy="7205472"/>
          </a:xfrm>
          <a:effectLst>
            <a:outerShdw blurRad="38100" dist="25400" dir="4440000">
              <a:srgbClr val="000000">
                <a:alpha val="36000"/>
              </a:srgbClr>
            </a:outerShdw>
          </a:effectLst>
        </p:spPr>
        <p:txBody>
          <a:bodyPr anchor="t">
            <a:normAutofit/>
          </a:bodyPr>
          <a:lstStyle>
            <a:lvl1pPr marL="0" indent="0" algn="ctr">
              <a:buNone/>
              <a:defRPr sz="1360"/>
            </a:lvl1pPr>
            <a:lvl2pPr marL="388620" indent="0">
              <a:buNone/>
              <a:defRPr sz="1360"/>
            </a:lvl2pPr>
            <a:lvl3pPr marL="777240" indent="0">
              <a:buNone/>
              <a:defRPr sz="1360"/>
            </a:lvl3pPr>
            <a:lvl4pPr marL="1165860" indent="0">
              <a:buNone/>
              <a:defRPr sz="1360"/>
            </a:lvl4pPr>
            <a:lvl5pPr marL="1554480" indent="0">
              <a:buNone/>
              <a:defRPr sz="1360"/>
            </a:lvl5pPr>
            <a:lvl6pPr marL="1943100" indent="0">
              <a:buNone/>
              <a:defRPr sz="1360"/>
            </a:lvl6pPr>
            <a:lvl7pPr marL="2331720" indent="0">
              <a:buNone/>
              <a:defRPr sz="1360"/>
            </a:lvl7pPr>
            <a:lvl8pPr marL="2720340" indent="0">
              <a:buNone/>
              <a:defRPr sz="1360"/>
            </a:lvl8pPr>
            <a:lvl9pPr marL="3108960" indent="0">
              <a:buNone/>
              <a:defRPr sz="1360"/>
            </a:lvl9pPr>
          </a:lstStyle>
          <a:p>
            <a:r>
              <a:rPr lang="en-US"/>
              <a:t>Click icon to add picture</a:t>
            </a:r>
            <a:endParaRPr lang="en-US" dirty="0"/>
          </a:p>
        </p:txBody>
      </p:sp>
      <p:sp>
        <p:nvSpPr>
          <p:cNvPr id="4" name="Text Placeholder 3"/>
          <p:cNvSpPr>
            <a:spLocks noGrp="1"/>
          </p:cNvSpPr>
          <p:nvPr>
            <p:ph type="body" sz="half" idx="2"/>
          </p:nvPr>
        </p:nvSpPr>
        <p:spPr>
          <a:xfrm>
            <a:off x="582545" y="3577583"/>
            <a:ext cx="3335975" cy="4951663"/>
          </a:xfrm>
        </p:spPr>
        <p:txBody>
          <a:bodyPr anchor="t">
            <a:normAutofit/>
          </a:bodyPr>
          <a:lstStyle>
            <a:lvl1pPr marL="0" indent="0" algn="ctr">
              <a:buNone/>
              <a:defRPr sz="1360"/>
            </a:lvl1pPr>
            <a:lvl2pPr marL="388620" indent="0">
              <a:buNone/>
              <a:defRPr sz="1020"/>
            </a:lvl2pPr>
            <a:lvl3pPr marL="777240" indent="0">
              <a:buNone/>
              <a:defRPr sz="850"/>
            </a:lvl3pPr>
            <a:lvl4pPr marL="1165860" indent="0">
              <a:buNone/>
              <a:defRPr sz="765"/>
            </a:lvl4pPr>
            <a:lvl5pPr marL="1554480" indent="0">
              <a:buNone/>
              <a:defRPr sz="765"/>
            </a:lvl5pPr>
            <a:lvl6pPr marL="1943100" indent="0">
              <a:buNone/>
              <a:defRPr sz="765"/>
            </a:lvl6pPr>
            <a:lvl7pPr marL="2331720" indent="0">
              <a:buNone/>
              <a:defRPr sz="765"/>
            </a:lvl7pPr>
            <a:lvl8pPr marL="2720340" indent="0">
              <a:buNone/>
              <a:defRPr sz="765"/>
            </a:lvl8pPr>
            <a:lvl9pPr marL="3108960" indent="0">
              <a:buNone/>
              <a:defRPr sz="765"/>
            </a:lvl9pPr>
          </a:lstStyle>
          <a:p>
            <a:pPr lvl="0"/>
            <a:r>
              <a:rPr lang="en-US"/>
              <a:t>Click to edit Master text styles</a:t>
            </a:r>
          </a:p>
        </p:txBody>
      </p:sp>
      <p:sp>
        <p:nvSpPr>
          <p:cNvPr id="5" name="Date Placeholder 4"/>
          <p:cNvSpPr>
            <a:spLocks noGrp="1"/>
          </p:cNvSpPr>
          <p:nvPr>
            <p:ph type="dt" sz="half" idx="10"/>
          </p:nvPr>
        </p:nvSpPr>
        <p:spPr/>
        <p:txBody>
          <a:bodyPr/>
          <a:lstStyle/>
          <a:p>
            <a:fld id="{D65996F1-50F7-4C2E-8CD0-8B4BE63814FA}" type="datetime1">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8767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2544" y="894080"/>
            <a:ext cx="6600524" cy="1423327"/>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82544" y="2540927"/>
            <a:ext cx="6600524" cy="5952835"/>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895194" y="8628805"/>
            <a:ext cx="1748790" cy="535517"/>
          </a:xfrm>
          <a:prstGeom prst="rect">
            <a:avLst/>
          </a:prstGeom>
        </p:spPr>
        <p:txBody>
          <a:bodyPr vert="horz" lIns="91440" tIns="45720" rIns="91440" bIns="45720" rtlCol="0" anchor="ctr"/>
          <a:lstStyle>
            <a:lvl1pPr algn="r">
              <a:defRPr sz="850">
                <a:solidFill>
                  <a:schemeClr val="tx1">
                    <a:lumMod val="95000"/>
                  </a:schemeClr>
                </a:solidFill>
                <a:effectLst>
                  <a:outerShdw blurRad="50800" dist="38100" dir="2700000" algn="tl" rotWithShape="0">
                    <a:schemeClr val="bg1">
                      <a:alpha val="43000"/>
                    </a:schemeClr>
                  </a:outerShdw>
                </a:effectLst>
              </a:defRPr>
            </a:lvl1pPr>
          </a:lstStyle>
          <a:p>
            <a:fld id="{68DDA932-4C96-474C-BBE3-5BA174002C26}" type="datetime1">
              <a:rPr lang="en-US" smtClean="0"/>
              <a:t>08-Oct-24</a:t>
            </a:fld>
            <a:endParaRPr lang="en-US"/>
          </a:p>
        </p:txBody>
      </p:sp>
      <p:sp>
        <p:nvSpPr>
          <p:cNvPr id="5" name="Footer Placeholder 4"/>
          <p:cNvSpPr>
            <a:spLocks noGrp="1"/>
          </p:cNvSpPr>
          <p:nvPr>
            <p:ph type="ftr" sz="quarter" idx="3"/>
          </p:nvPr>
        </p:nvSpPr>
        <p:spPr>
          <a:xfrm>
            <a:off x="582545" y="8628805"/>
            <a:ext cx="4253952" cy="535517"/>
          </a:xfrm>
          <a:prstGeom prst="rect">
            <a:avLst/>
          </a:prstGeom>
        </p:spPr>
        <p:txBody>
          <a:bodyPr vert="horz" lIns="91440" tIns="45720" rIns="91440" bIns="45720" rtlCol="0" anchor="ctr"/>
          <a:lstStyle>
            <a:lvl1pPr algn="l">
              <a:defRPr sz="85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6702683" y="8628805"/>
            <a:ext cx="480385" cy="535517"/>
          </a:xfrm>
          <a:prstGeom prst="rect">
            <a:avLst/>
          </a:prstGeom>
        </p:spPr>
        <p:txBody>
          <a:bodyPr vert="horz" lIns="91440" tIns="45720" rIns="91440" bIns="45720" rtlCol="0" anchor="ctr"/>
          <a:lstStyle>
            <a:lvl1pPr algn="r">
              <a:defRPr sz="85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70256967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hf hdr="0" ftr="0" dt="0"/>
  <p:txStyles>
    <p:titleStyle>
      <a:lvl1pPr algn="ctr" defTabSz="388620" rtl="0" eaLnBrk="1" latinLnBrk="0" hangingPunct="1">
        <a:spcBef>
          <a:spcPct val="0"/>
        </a:spcBef>
        <a:buNone/>
        <a:defRPr sz="3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91465" indent="-260100" algn="l" defTabSz="388620" rtl="0" eaLnBrk="1" latinLnBrk="0" hangingPunct="1">
        <a:spcBef>
          <a:spcPct val="20000"/>
        </a:spcBef>
        <a:spcAft>
          <a:spcPts val="51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612000" indent="-229500" algn="l" defTabSz="388620" rtl="0" eaLnBrk="1" latinLnBrk="0" hangingPunct="1">
        <a:spcBef>
          <a:spcPct val="20000"/>
        </a:spcBef>
        <a:spcAft>
          <a:spcPts val="510"/>
        </a:spcAft>
        <a:buClr>
          <a:schemeClr val="tx2"/>
        </a:buClr>
        <a:buSzPct val="70000"/>
        <a:buFont typeface="Wingdings 2" charset="2"/>
        <a:buChar char=""/>
        <a:defRPr sz="153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872100" indent="-183600" algn="l" defTabSz="388620" rtl="0" eaLnBrk="1" latinLnBrk="0" hangingPunct="1">
        <a:spcBef>
          <a:spcPct val="20000"/>
        </a:spcBef>
        <a:spcAft>
          <a:spcPts val="510"/>
        </a:spcAft>
        <a:buClr>
          <a:schemeClr val="tx2"/>
        </a:buClr>
        <a:buSzPct val="70000"/>
        <a:buFont typeface="Wingdings 2" charset="2"/>
        <a:buChar char=""/>
        <a:defRPr sz="13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178100" indent="-18360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422900" indent="-18360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712410" indent="-19431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041530" indent="-19431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370650" indent="-19431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640270" indent="-194310" algn="l" defTabSz="388620" rtl="0" eaLnBrk="1" latinLnBrk="0" hangingPunct="1">
        <a:spcBef>
          <a:spcPct val="20000"/>
        </a:spcBef>
        <a:spcAft>
          <a:spcPts val="510"/>
        </a:spcAft>
        <a:buClr>
          <a:schemeClr val="tx2"/>
        </a:buClr>
        <a:buSzPct val="70000"/>
        <a:buFont typeface="Wingdings 2" charset="2"/>
        <a:buChar char=""/>
        <a:defRPr sz="119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88620" rtl="0" eaLnBrk="1" latinLnBrk="0" hangingPunct="1">
        <a:defRPr sz="1530" kern="1200">
          <a:solidFill>
            <a:schemeClr val="tx1"/>
          </a:solidFill>
          <a:latin typeface="+mn-lt"/>
          <a:ea typeface="+mn-ea"/>
          <a:cs typeface="+mn-cs"/>
        </a:defRPr>
      </a:lvl1pPr>
      <a:lvl2pPr marL="388620" algn="l" defTabSz="388620" rtl="0" eaLnBrk="1" latinLnBrk="0" hangingPunct="1">
        <a:defRPr sz="1530" kern="1200">
          <a:solidFill>
            <a:schemeClr val="tx1"/>
          </a:solidFill>
          <a:latin typeface="+mn-lt"/>
          <a:ea typeface="+mn-ea"/>
          <a:cs typeface="+mn-cs"/>
        </a:defRPr>
      </a:lvl2pPr>
      <a:lvl3pPr marL="777240" algn="l" defTabSz="388620" rtl="0" eaLnBrk="1" latinLnBrk="0" hangingPunct="1">
        <a:defRPr sz="1530" kern="1200">
          <a:solidFill>
            <a:schemeClr val="tx1"/>
          </a:solidFill>
          <a:latin typeface="+mn-lt"/>
          <a:ea typeface="+mn-ea"/>
          <a:cs typeface="+mn-cs"/>
        </a:defRPr>
      </a:lvl3pPr>
      <a:lvl4pPr marL="1165860" algn="l" defTabSz="388620" rtl="0" eaLnBrk="1" latinLnBrk="0" hangingPunct="1">
        <a:defRPr sz="1530" kern="1200">
          <a:solidFill>
            <a:schemeClr val="tx1"/>
          </a:solidFill>
          <a:latin typeface="+mn-lt"/>
          <a:ea typeface="+mn-ea"/>
          <a:cs typeface="+mn-cs"/>
        </a:defRPr>
      </a:lvl4pPr>
      <a:lvl5pPr marL="1554480" algn="l" defTabSz="388620" rtl="0" eaLnBrk="1" latinLnBrk="0" hangingPunct="1">
        <a:defRPr sz="1530" kern="1200">
          <a:solidFill>
            <a:schemeClr val="tx1"/>
          </a:solidFill>
          <a:latin typeface="+mn-lt"/>
          <a:ea typeface="+mn-ea"/>
          <a:cs typeface="+mn-cs"/>
        </a:defRPr>
      </a:lvl5pPr>
      <a:lvl6pPr marL="1943100" algn="l" defTabSz="388620" rtl="0" eaLnBrk="1" latinLnBrk="0" hangingPunct="1">
        <a:defRPr sz="1530" kern="1200">
          <a:solidFill>
            <a:schemeClr val="tx1"/>
          </a:solidFill>
          <a:latin typeface="+mn-lt"/>
          <a:ea typeface="+mn-ea"/>
          <a:cs typeface="+mn-cs"/>
        </a:defRPr>
      </a:lvl6pPr>
      <a:lvl7pPr marL="2331720" algn="l" defTabSz="388620" rtl="0" eaLnBrk="1" latinLnBrk="0" hangingPunct="1">
        <a:defRPr sz="1530" kern="1200">
          <a:solidFill>
            <a:schemeClr val="tx1"/>
          </a:solidFill>
          <a:latin typeface="+mn-lt"/>
          <a:ea typeface="+mn-ea"/>
          <a:cs typeface="+mn-cs"/>
        </a:defRPr>
      </a:lvl7pPr>
      <a:lvl8pPr marL="2720340" algn="l" defTabSz="388620" rtl="0" eaLnBrk="1" latinLnBrk="0" hangingPunct="1">
        <a:defRPr sz="1530" kern="1200">
          <a:solidFill>
            <a:schemeClr val="tx1"/>
          </a:solidFill>
          <a:latin typeface="+mn-lt"/>
          <a:ea typeface="+mn-ea"/>
          <a:cs typeface="+mn-cs"/>
        </a:defRPr>
      </a:lvl8pPr>
      <a:lvl9pPr marL="3108960" algn="l" defTabSz="38862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drive.google.com/file/d/1cJJVHEADhJB7FvZCScnShzcHCbpSt8xN/view?usp=drive_link" TargetMode="External"/><Relationship Id="rId2" Type="http://schemas.openxmlformats.org/officeDocument/2006/relationships/hyperlink" Target="https://drive.google.com/file/d/1fvwMfG_4eJwziXSBXio1Ml9ufiROIXPc/view?usp=drive_link" TargetMode="External"/><Relationship Id="rId1" Type="http://schemas.openxmlformats.org/officeDocument/2006/relationships/slideLayout" Target="../slideLayouts/slideLayout2.xml"/><Relationship Id="rId5" Type="http://schemas.openxmlformats.org/officeDocument/2006/relationships/hyperlink" Target="https://drive.google.com/file/d/12ZWRve-iUuSR-dX9XqOeewJYEaCPeIZw/view?usp=drive_link" TargetMode="External"/><Relationship Id="rId4" Type="http://schemas.openxmlformats.org/officeDocument/2006/relationships/hyperlink" Target="https://drive.google.com/file/d/1i31t7s7QhdQi7zBl3yntt6mWvzeZY9l3/view?usp=drive_link"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drive.google.com/file/d/1FyVzZhVJvni90ZMAcB3NRUtt82xpdFNJ/view?usp=drive_link" TargetMode="External"/><Relationship Id="rId3" Type="http://schemas.openxmlformats.org/officeDocument/2006/relationships/hyperlink" Target="https://docs.google.com/spreadsheets/d/15RmPpeby2Qtaj4wAWnjGuqHiUEvIJxhY/edit?usp=drive_link&amp;ouid=111467253471961023618&amp;rtpof=true&amp;sd=true" TargetMode="External"/><Relationship Id="rId7" Type="http://schemas.openxmlformats.org/officeDocument/2006/relationships/hyperlink" Target="https://docs.google.com/spreadsheets/d/1T5_SbZrpJAA_LdGDKgE0dkJ5S02VSxsv/edit?usp=drive_link&amp;ouid=111467253471961023618&amp;rtpof=true&amp;sd=true" TargetMode="External"/><Relationship Id="rId2" Type="http://schemas.openxmlformats.org/officeDocument/2006/relationships/hyperlink" Target="https://drive.google.com/file/d/1Z320Yn6GuUeDQYVJzZzxk7NtHKr6gHRN/view?usp=drive_link" TargetMode="External"/><Relationship Id="rId1" Type="http://schemas.openxmlformats.org/officeDocument/2006/relationships/slideLayout" Target="../slideLayouts/slideLayout2.xml"/><Relationship Id="rId6" Type="http://schemas.openxmlformats.org/officeDocument/2006/relationships/hyperlink" Target="https://drive.google.com/file/d/1pp9jwcidZNmr21juIZo0fuwxErPGbtg_/view?usp=drive_link" TargetMode="External"/><Relationship Id="rId5" Type="http://schemas.openxmlformats.org/officeDocument/2006/relationships/hyperlink" Target="https://drive.google.com/file/d/18mwE3AVROyda_28qc1F_2xAnKFOLxbz8/view?usp=drive_link" TargetMode="External"/><Relationship Id="rId4" Type="http://schemas.openxmlformats.org/officeDocument/2006/relationships/hyperlink" Target="https://drive.google.com/file/d/1o-Suv8HoilRo3w8tulo2B6x6U-MGz_t7/view?usp=drive_link" TargetMode="External"/><Relationship Id="rId9" Type="http://schemas.openxmlformats.org/officeDocument/2006/relationships/hyperlink" Target="https://docs.google.com/spreadsheets/d/13NBFfjmGKpqMrQt8KoEFdSLJTyhPPN8L/edit?usp=drive_link&amp;ouid=111467253471961023618&amp;rtpof=true&amp;sd=tru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rive.google.com/file/d/1SJfULfpNc8XQl0WFSL4uo9B8nRgT2r7u/view?usp=drive_link"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hyperlink" Target="https://drive.google.com/file/d/188yyZZ5_oEVenGl7IiJYbM0pfKejK8F_/view?usp=drive_lin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rive.google.com/file/d/1Cy3VCY2BFR0rDIOu0ysfnf2hYM1yzGQ4/view?usp=shar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F2700-4F84-47A2-9B51-9CD2A7A18F09}"/>
              </a:ext>
            </a:extLst>
          </p:cNvPr>
          <p:cNvSpPr>
            <a:spLocks noGrp="1"/>
          </p:cNvSpPr>
          <p:nvPr>
            <p:ph type="ctrTitle"/>
          </p:nvPr>
        </p:nvSpPr>
        <p:spPr>
          <a:xfrm>
            <a:off x="0" y="1646133"/>
            <a:ext cx="7772400" cy="4830867"/>
          </a:xfrm>
        </p:spPr>
        <p:txBody>
          <a:bodyPr>
            <a:normAutofit/>
          </a:bodyPr>
          <a:lstStyle/>
          <a:p>
            <a:r>
              <a:rPr lang="en-US" sz="8000" dirty="0"/>
              <a:t>Data Analysis Portfolio</a:t>
            </a:r>
            <a:br>
              <a:rPr lang="en-US" sz="4800" dirty="0"/>
            </a:br>
            <a:r>
              <a:rPr lang="en-US" sz="4800" dirty="0"/>
              <a:t>					</a:t>
            </a:r>
            <a:r>
              <a:rPr lang="en-US" sz="3100" dirty="0"/>
              <a:t>- Vedant Phanasgaonkar</a:t>
            </a:r>
          </a:p>
        </p:txBody>
      </p:sp>
      <p:sp>
        <p:nvSpPr>
          <p:cNvPr id="2" name="Slide Number Placeholder 1">
            <a:extLst>
              <a:ext uri="{FF2B5EF4-FFF2-40B4-BE49-F238E27FC236}">
                <a16:creationId xmlns:a16="http://schemas.microsoft.com/office/drawing/2014/main" id="{271BF7EC-E681-4EE1-B1C6-24FD87DDF2E2}"/>
              </a:ext>
            </a:extLst>
          </p:cNvPr>
          <p:cNvSpPr>
            <a:spLocks noGrp="1"/>
          </p:cNvSpPr>
          <p:nvPr>
            <p:ph type="sldNum" sz="quarter" idx="12"/>
          </p:nvPr>
        </p:nvSpPr>
        <p:spPr/>
        <p:txBody>
          <a:bodyPr/>
          <a:lstStyle/>
          <a:p>
            <a:fld id="{B6F15528-21DE-4FAA-801E-634DDDAF4B2B}" type="slidenum">
              <a:rPr lang="en-US" smtClean="0"/>
              <a:t>1</a:t>
            </a:fld>
            <a:endParaRPr lang="en-US"/>
          </a:p>
        </p:txBody>
      </p:sp>
    </p:spTree>
    <p:extLst>
      <p:ext uri="{BB962C8B-B14F-4D97-AF65-F5344CB8AC3E}">
        <p14:creationId xmlns:p14="http://schemas.microsoft.com/office/powerpoint/2010/main" val="252376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71E7-F191-4CB8-A730-70B295E1A29B}"/>
              </a:ext>
            </a:extLst>
          </p:cNvPr>
          <p:cNvSpPr>
            <a:spLocks noGrp="1"/>
          </p:cNvSpPr>
          <p:nvPr>
            <p:ph type="title"/>
          </p:nvPr>
        </p:nvSpPr>
        <p:spPr>
          <a:xfrm>
            <a:off x="381000" y="894080"/>
            <a:ext cx="7010400" cy="1925320"/>
          </a:xfrm>
        </p:spPr>
        <p:txBody>
          <a:bodyPr>
            <a:normAutofit/>
          </a:bodyPr>
          <a:lstStyle/>
          <a:p>
            <a:r>
              <a:rPr lang="en-US" sz="4400" dirty="0">
                <a:effectLst>
                  <a:outerShdw blurRad="38100" dist="38100" dir="2700000" algn="tl">
                    <a:srgbClr val="000000">
                      <a:alpha val="43137"/>
                    </a:srgbClr>
                  </a:outerShdw>
                </a:effectLst>
              </a:rPr>
              <a:t>2. Instagram User Analytics</a:t>
            </a:r>
          </a:p>
        </p:txBody>
      </p:sp>
      <p:sp>
        <p:nvSpPr>
          <p:cNvPr id="3" name="Content Placeholder 2">
            <a:extLst>
              <a:ext uri="{FF2B5EF4-FFF2-40B4-BE49-F238E27FC236}">
                <a16:creationId xmlns:a16="http://schemas.microsoft.com/office/drawing/2014/main" id="{B12F5007-300C-4CA9-9B5D-477B12F2C270}"/>
              </a:ext>
            </a:extLst>
          </p:cNvPr>
          <p:cNvSpPr>
            <a:spLocks noGrp="1"/>
          </p:cNvSpPr>
          <p:nvPr>
            <p:ph idx="1"/>
          </p:nvPr>
        </p:nvSpPr>
        <p:spPr>
          <a:xfrm>
            <a:off x="582544" y="2667000"/>
            <a:ext cx="6600524" cy="6172200"/>
          </a:xfrm>
        </p:spPr>
        <p:txBody>
          <a:bodyPr/>
          <a:lstStyle/>
          <a:p>
            <a:pPr marL="31365" indent="0" algn="ctr">
              <a:buNone/>
            </a:pPr>
            <a:r>
              <a:rPr lang="en-US" sz="3200" b="1" u="sng" dirty="0"/>
              <a:t>Description</a:t>
            </a:r>
            <a:br>
              <a:rPr lang="en-US" sz="3200" b="1" u="sng" dirty="0"/>
            </a:br>
            <a:endParaRPr lang="en-US" sz="3200" b="1" u="sng" dirty="0"/>
          </a:p>
          <a:p>
            <a:pPr marL="31365" indent="0">
              <a:buNone/>
            </a:pPr>
            <a:r>
              <a:rPr lang="en-US" sz="2000" dirty="0"/>
              <a:t>The aim of this project is to pull out actionable insights from raw data by utilizing different database management tools and to visualize these insights, ultimately improving the platform's efficiency. </a:t>
            </a:r>
          </a:p>
          <a:p>
            <a:pPr marL="31365" indent="0">
              <a:buNone/>
            </a:pPr>
            <a:r>
              <a:rPr lang="en-US" sz="2000" dirty="0"/>
              <a:t>SQL was used to execute the project, where queries helped build a database from the raw data. These queries then facilitated the sorting and extraction of data to uncover the necessary insights. </a:t>
            </a:r>
          </a:p>
          <a:p>
            <a:pPr marL="31365" indent="0">
              <a:buNone/>
            </a:pPr>
            <a:r>
              <a:rPr lang="en-US" sz="2000" dirty="0"/>
              <a:t>MySQL Workbench v8.0.40 was utilized as part of the tech stack, proving to be an excellent tool for database querying due to its easy access, simple configuration, intuitive graphical user interface, and effective troubleshooting support. </a:t>
            </a:r>
            <a:endParaRPr lang="en-US" sz="1800" dirty="0"/>
          </a:p>
          <a:p>
            <a:pPr marL="31365" indent="0" algn="ctr">
              <a:buNone/>
            </a:pPr>
            <a:endParaRPr lang="en-US" dirty="0"/>
          </a:p>
        </p:txBody>
      </p:sp>
      <p:sp>
        <p:nvSpPr>
          <p:cNvPr id="4" name="Slide Number Placeholder 3">
            <a:extLst>
              <a:ext uri="{FF2B5EF4-FFF2-40B4-BE49-F238E27FC236}">
                <a16:creationId xmlns:a16="http://schemas.microsoft.com/office/drawing/2014/main" id="{52A594E0-84D9-4737-AF97-B93F6C029450}"/>
              </a:ext>
            </a:extLst>
          </p:cNvPr>
          <p:cNvSpPr>
            <a:spLocks noGrp="1"/>
          </p:cNvSpPr>
          <p:nvPr>
            <p:ph type="sldNum" sz="quarter" idx="12"/>
          </p:nvPr>
        </p:nvSpPr>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657070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356F68-78DD-440F-B7DD-9B469383B351}"/>
              </a:ext>
            </a:extLst>
          </p:cNvPr>
          <p:cNvSpPr>
            <a:spLocks noGrp="1"/>
          </p:cNvSpPr>
          <p:nvPr>
            <p:ph idx="1"/>
          </p:nvPr>
        </p:nvSpPr>
        <p:spPr>
          <a:xfrm>
            <a:off x="582544" y="457200"/>
            <a:ext cx="6600524" cy="8036563"/>
          </a:xfrm>
        </p:spPr>
        <p:txBody>
          <a:bodyPr>
            <a:normAutofit/>
          </a:bodyPr>
          <a:lstStyle/>
          <a:p>
            <a:pPr marL="31365" indent="0">
              <a:buNone/>
            </a:pPr>
            <a:r>
              <a:rPr lang="en-US" sz="2000" b="1" dirty="0"/>
              <a:t>Which car features are most important in determining a car's price? </a:t>
            </a:r>
            <a:endParaRPr lang="en-US" sz="2000" dirty="0"/>
          </a:p>
          <a:p>
            <a:pPr marL="31365" indent="0">
              <a:buNone/>
            </a:pPr>
            <a:r>
              <a:rPr lang="en-US" sz="2000" dirty="0"/>
              <a:t>Task 3: Use regression analysis to identify the variables that have the strongest relationship with a car's price. Then create a bar chart that shows the coefficient values for each variable to visualize their relative importance</a:t>
            </a:r>
          </a:p>
        </p:txBody>
      </p:sp>
      <p:pic>
        <p:nvPicPr>
          <p:cNvPr id="5" name="Picture 4">
            <a:extLst>
              <a:ext uri="{FF2B5EF4-FFF2-40B4-BE49-F238E27FC236}">
                <a16:creationId xmlns:a16="http://schemas.microsoft.com/office/drawing/2014/main" id="{CF02F2F3-DB66-45A7-A9BB-F668D24E4CD3}"/>
              </a:ext>
            </a:extLst>
          </p:cNvPr>
          <p:cNvPicPr>
            <a:picLocks noChangeAspect="1"/>
          </p:cNvPicPr>
          <p:nvPr/>
        </p:nvPicPr>
        <p:blipFill>
          <a:blip r:embed="rId2"/>
          <a:stretch>
            <a:fillRect/>
          </a:stretch>
        </p:blipFill>
        <p:spPr>
          <a:xfrm>
            <a:off x="1065559" y="2667000"/>
            <a:ext cx="5634494" cy="2870557"/>
          </a:xfrm>
          <a:prstGeom prst="rect">
            <a:avLst/>
          </a:prstGeom>
        </p:spPr>
      </p:pic>
      <p:pic>
        <p:nvPicPr>
          <p:cNvPr id="7" name="Picture 6">
            <a:extLst>
              <a:ext uri="{FF2B5EF4-FFF2-40B4-BE49-F238E27FC236}">
                <a16:creationId xmlns:a16="http://schemas.microsoft.com/office/drawing/2014/main" id="{80261641-C0AA-44BA-957F-12764A72006B}"/>
              </a:ext>
            </a:extLst>
          </p:cNvPr>
          <p:cNvPicPr>
            <a:picLocks noChangeAspect="1"/>
          </p:cNvPicPr>
          <p:nvPr/>
        </p:nvPicPr>
        <p:blipFill>
          <a:blip r:embed="rId3"/>
          <a:stretch>
            <a:fillRect/>
          </a:stretch>
        </p:blipFill>
        <p:spPr>
          <a:xfrm>
            <a:off x="790632" y="6096000"/>
            <a:ext cx="6184348" cy="3048000"/>
          </a:xfrm>
          <a:prstGeom prst="rect">
            <a:avLst/>
          </a:prstGeom>
        </p:spPr>
      </p:pic>
      <p:sp>
        <p:nvSpPr>
          <p:cNvPr id="2" name="Slide Number Placeholder 1">
            <a:extLst>
              <a:ext uri="{FF2B5EF4-FFF2-40B4-BE49-F238E27FC236}">
                <a16:creationId xmlns:a16="http://schemas.microsoft.com/office/drawing/2014/main" id="{3DD0AE6C-F0D9-46AC-BBFD-1F6C44EF61B3}"/>
              </a:ext>
            </a:extLst>
          </p:cNvPr>
          <p:cNvSpPr>
            <a:spLocks noGrp="1"/>
          </p:cNvSpPr>
          <p:nvPr>
            <p:ph type="sldNum" sz="quarter" idx="12"/>
          </p:nvPr>
        </p:nvSpPr>
        <p:spPr/>
        <p:txBody>
          <a:bodyPr/>
          <a:lstStyle/>
          <a:p>
            <a:fld id="{B6F15528-21DE-4FAA-801E-634DDDAF4B2B}" type="slidenum">
              <a:rPr lang="en-US" smtClean="0"/>
              <a:t>100</a:t>
            </a:fld>
            <a:endParaRPr lang="en-US"/>
          </a:p>
        </p:txBody>
      </p:sp>
    </p:spTree>
    <p:extLst>
      <p:ext uri="{BB962C8B-B14F-4D97-AF65-F5344CB8AC3E}">
        <p14:creationId xmlns:p14="http://schemas.microsoft.com/office/powerpoint/2010/main" val="3149180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DDBCD-B04B-417B-83EB-DA03AF6BBCBB}"/>
              </a:ext>
            </a:extLst>
          </p:cNvPr>
          <p:cNvSpPr>
            <a:spLocks noGrp="1"/>
          </p:cNvSpPr>
          <p:nvPr>
            <p:ph idx="1"/>
          </p:nvPr>
        </p:nvSpPr>
        <p:spPr>
          <a:xfrm>
            <a:off x="582544" y="533401"/>
            <a:ext cx="6600524" cy="7960362"/>
          </a:xfrm>
        </p:spPr>
        <p:txBody>
          <a:bodyPr>
            <a:normAutofit/>
          </a:bodyPr>
          <a:lstStyle/>
          <a:p>
            <a:pPr marL="31365" indent="0">
              <a:buNone/>
            </a:pPr>
            <a:r>
              <a:rPr lang="en-US" sz="2000" b="1" dirty="0"/>
              <a:t>How does the average price of a car vary across different manufacturers? </a:t>
            </a:r>
            <a:r>
              <a:rPr lang="en-US" sz="2000" dirty="0"/>
              <a:t> </a:t>
            </a:r>
          </a:p>
          <a:p>
            <a:pPr marL="31365" indent="0">
              <a:buNone/>
            </a:pPr>
            <a:r>
              <a:rPr lang="en-US" sz="2000" dirty="0"/>
              <a:t>Task 4.A: Create a pivot table that shows the average price of cars for each manufacturer. </a:t>
            </a:r>
          </a:p>
          <a:p>
            <a:pPr marL="31365" indent="0">
              <a:buNone/>
            </a:pPr>
            <a:r>
              <a:rPr lang="en-US" sz="2000" dirty="0"/>
              <a:t>Task 4.B: Create a bar chart or a horizontal stacked bar chart that visualizes the relationship between manufacturer and average price.</a:t>
            </a:r>
          </a:p>
        </p:txBody>
      </p:sp>
      <p:pic>
        <p:nvPicPr>
          <p:cNvPr id="5" name="Picture 4">
            <a:extLst>
              <a:ext uri="{FF2B5EF4-FFF2-40B4-BE49-F238E27FC236}">
                <a16:creationId xmlns:a16="http://schemas.microsoft.com/office/drawing/2014/main" id="{B7DD57C6-63FD-42A7-8E6A-AB69C8744554}"/>
              </a:ext>
            </a:extLst>
          </p:cNvPr>
          <p:cNvPicPr>
            <a:picLocks noChangeAspect="1"/>
          </p:cNvPicPr>
          <p:nvPr/>
        </p:nvPicPr>
        <p:blipFill>
          <a:blip r:embed="rId2"/>
          <a:stretch>
            <a:fillRect/>
          </a:stretch>
        </p:blipFill>
        <p:spPr>
          <a:xfrm>
            <a:off x="1726513" y="3200400"/>
            <a:ext cx="4319374" cy="3267329"/>
          </a:xfrm>
          <a:prstGeom prst="rect">
            <a:avLst/>
          </a:prstGeom>
        </p:spPr>
      </p:pic>
      <p:pic>
        <p:nvPicPr>
          <p:cNvPr id="7" name="Picture 6">
            <a:extLst>
              <a:ext uri="{FF2B5EF4-FFF2-40B4-BE49-F238E27FC236}">
                <a16:creationId xmlns:a16="http://schemas.microsoft.com/office/drawing/2014/main" id="{72B34BD2-0D03-47C8-ADB0-D217810C8384}"/>
              </a:ext>
            </a:extLst>
          </p:cNvPr>
          <p:cNvPicPr>
            <a:picLocks noChangeAspect="1"/>
          </p:cNvPicPr>
          <p:nvPr/>
        </p:nvPicPr>
        <p:blipFill>
          <a:blip r:embed="rId3"/>
          <a:stretch>
            <a:fillRect/>
          </a:stretch>
        </p:blipFill>
        <p:spPr>
          <a:xfrm>
            <a:off x="187106" y="6682152"/>
            <a:ext cx="7391400" cy="2842847"/>
          </a:xfrm>
          <a:prstGeom prst="rect">
            <a:avLst/>
          </a:prstGeom>
        </p:spPr>
      </p:pic>
      <p:sp>
        <p:nvSpPr>
          <p:cNvPr id="2" name="Slide Number Placeholder 1">
            <a:extLst>
              <a:ext uri="{FF2B5EF4-FFF2-40B4-BE49-F238E27FC236}">
                <a16:creationId xmlns:a16="http://schemas.microsoft.com/office/drawing/2014/main" id="{A29023F4-0B45-4A29-A414-AA47D14B144A}"/>
              </a:ext>
            </a:extLst>
          </p:cNvPr>
          <p:cNvSpPr>
            <a:spLocks noGrp="1"/>
          </p:cNvSpPr>
          <p:nvPr>
            <p:ph type="sldNum" sz="quarter" idx="12"/>
          </p:nvPr>
        </p:nvSpPr>
        <p:spPr/>
        <p:txBody>
          <a:bodyPr/>
          <a:lstStyle/>
          <a:p>
            <a:fld id="{B6F15528-21DE-4FAA-801E-634DDDAF4B2B}" type="slidenum">
              <a:rPr lang="en-US" smtClean="0"/>
              <a:t>101</a:t>
            </a:fld>
            <a:endParaRPr lang="en-US"/>
          </a:p>
        </p:txBody>
      </p:sp>
    </p:spTree>
    <p:extLst>
      <p:ext uri="{BB962C8B-B14F-4D97-AF65-F5344CB8AC3E}">
        <p14:creationId xmlns:p14="http://schemas.microsoft.com/office/powerpoint/2010/main" val="2540202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03033-D2C4-4F68-8CCF-BEC36FD31EDC}"/>
              </a:ext>
            </a:extLst>
          </p:cNvPr>
          <p:cNvSpPr>
            <a:spLocks noGrp="1"/>
          </p:cNvSpPr>
          <p:nvPr>
            <p:ph idx="1"/>
          </p:nvPr>
        </p:nvSpPr>
        <p:spPr>
          <a:xfrm>
            <a:off x="582544" y="381001"/>
            <a:ext cx="6600524" cy="8112762"/>
          </a:xfrm>
        </p:spPr>
        <p:txBody>
          <a:bodyPr>
            <a:normAutofit/>
          </a:bodyPr>
          <a:lstStyle/>
          <a:p>
            <a:pPr marL="31365" indent="0">
              <a:buNone/>
            </a:pPr>
            <a:r>
              <a:rPr lang="en-US" sz="2000" b="1" dirty="0"/>
              <a:t>What is the relationship between fuel efficiency and the number of cylinders in a car's engine? </a:t>
            </a:r>
            <a:r>
              <a:rPr lang="en-US" sz="2000" dirty="0"/>
              <a:t> </a:t>
            </a:r>
          </a:p>
          <a:p>
            <a:pPr marL="31365" indent="0">
              <a:buNone/>
            </a:pPr>
            <a:r>
              <a:rPr lang="en-US" sz="2000" dirty="0"/>
              <a:t>Task 5.A: Create a scatter plot with the number of cylinders on the x-axis and highway MPG on the y-axis. Then create a trendline on the scatter plot to visually estimate the slope of the relationship and assess its significance. </a:t>
            </a:r>
          </a:p>
          <a:p>
            <a:pPr marL="31365" indent="0">
              <a:buNone/>
            </a:pPr>
            <a:r>
              <a:rPr lang="en-US" sz="2000" dirty="0"/>
              <a:t>Task 5.B: Calculate the correlation coefficient between the number of cylinders and highway MPG to quantify the strength and direction of the relationship.</a:t>
            </a:r>
          </a:p>
        </p:txBody>
      </p:sp>
      <p:pic>
        <p:nvPicPr>
          <p:cNvPr id="5" name="Picture 4">
            <a:extLst>
              <a:ext uri="{FF2B5EF4-FFF2-40B4-BE49-F238E27FC236}">
                <a16:creationId xmlns:a16="http://schemas.microsoft.com/office/drawing/2014/main" id="{3087A09A-B4A9-418D-B1FF-720EEB074271}"/>
              </a:ext>
            </a:extLst>
          </p:cNvPr>
          <p:cNvPicPr>
            <a:picLocks noChangeAspect="1"/>
          </p:cNvPicPr>
          <p:nvPr/>
        </p:nvPicPr>
        <p:blipFill>
          <a:blip r:embed="rId2"/>
          <a:stretch>
            <a:fillRect/>
          </a:stretch>
        </p:blipFill>
        <p:spPr>
          <a:xfrm>
            <a:off x="1948961" y="4267200"/>
            <a:ext cx="3867690" cy="562053"/>
          </a:xfrm>
          <a:prstGeom prst="rect">
            <a:avLst/>
          </a:prstGeom>
        </p:spPr>
      </p:pic>
      <p:pic>
        <p:nvPicPr>
          <p:cNvPr id="7" name="Picture 6">
            <a:extLst>
              <a:ext uri="{FF2B5EF4-FFF2-40B4-BE49-F238E27FC236}">
                <a16:creationId xmlns:a16="http://schemas.microsoft.com/office/drawing/2014/main" id="{2A1B93D8-CF95-45B9-A0E2-F561BAD2D633}"/>
              </a:ext>
            </a:extLst>
          </p:cNvPr>
          <p:cNvPicPr>
            <a:picLocks noChangeAspect="1"/>
          </p:cNvPicPr>
          <p:nvPr/>
        </p:nvPicPr>
        <p:blipFill>
          <a:blip r:embed="rId3"/>
          <a:stretch>
            <a:fillRect/>
          </a:stretch>
        </p:blipFill>
        <p:spPr>
          <a:xfrm>
            <a:off x="415706" y="5502818"/>
            <a:ext cx="6934200" cy="3212634"/>
          </a:xfrm>
          <a:prstGeom prst="rect">
            <a:avLst/>
          </a:prstGeom>
        </p:spPr>
      </p:pic>
      <p:sp>
        <p:nvSpPr>
          <p:cNvPr id="2" name="Slide Number Placeholder 1">
            <a:extLst>
              <a:ext uri="{FF2B5EF4-FFF2-40B4-BE49-F238E27FC236}">
                <a16:creationId xmlns:a16="http://schemas.microsoft.com/office/drawing/2014/main" id="{E54CFD69-0BA5-435D-B532-8ACD456D13BB}"/>
              </a:ext>
            </a:extLst>
          </p:cNvPr>
          <p:cNvSpPr>
            <a:spLocks noGrp="1"/>
          </p:cNvSpPr>
          <p:nvPr>
            <p:ph type="sldNum" sz="quarter" idx="12"/>
          </p:nvPr>
        </p:nvSpPr>
        <p:spPr/>
        <p:txBody>
          <a:bodyPr/>
          <a:lstStyle/>
          <a:p>
            <a:fld id="{B6F15528-21DE-4FAA-801E-634DDDAF4B2B}" type="slidenum">
              <a:rPr lang="en-US" smtClean="0"/>
              <a:t>102</a:t>
            </a:fld>
            <a:endParaRPr lang="en-US"/>
          </a:p>
        </p:txBody>
      </p:sp>
    </p:spTree>
    <p:extLst>
      <p:ext uri="{BB962C8B-B14F-4D97-AF65-F5344CB8AC3E}">
        <p14:creationId xmlns:p14="http://schemas.microsoft.com/office/powerpoint/2010/main" val="432922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22C9E4-2FC4-4EBD-810D-DE121880AA8B}"/>
              </a:ext>
            </a:extLst>
          </p:cNvPr>
          <p:cNvSpPr>
            <a:spLocks noGrp="1"/>
          </p:cNvSpPr>
          <p:nvPr>
            <p:ph idx="1"/>
          </p:nvPr>
        </p:nvSpPr>
        <p:spPr>
          <a:xfrm>
            <a:off x="582544" y="1676400"/>
            <a:ext cx="6600524" cy="6817362"/>
          </a:xfrm>
        </p:spPr>
        <p:txBody>
          <a:bodyPr>
            <a:normAutofit/>
          </a:bodyPr>
          <a:lstStyle/>
          <a:p>
            <a:pPr marL="31365" indent="0">
              <a:buNone/>
            </a:pPr>
            <a:r>
              <a:rPr lang="en-US" sz="2400" dirty="0"/>
              <a:t>Building the Dashboard: </a:t>
            </a:r>
          </a:p>
          <a:p>
            <a:pPr marL="31365" indent="0">
              <a:buNone/>
            </a:pPr>
            <a:r>
              <a:rPr lang="en-US" sz="2000" b="1" dirty="0"/>
              <a:t>Task 1: </a:t>
            </a:r>
            <a:r>
              <a:rPr lang="en-US" sz="2000" dirty="0"/>
              <a:t>How does the distribution of car prices vary by brand and body style?</a:t>
            </a:r>
          </a:p>
        </p:txBody>
      </p:sp>
      <p:pic>
        <p:nvPicPr>
          <p:cNvPr id="5" name="Picture 4">
            <a:extLst>
              <a:ext uri="{FF2B5EF4-FFF2-40B4-BE49-F238E27FC236}">
                <a16:creationId xmlns:a16="http://schemas.microsoft.com/office/drawing/2014/main" id="{B6729B96-C622-4A5D-A7EA-13456C8F83BD}"/>
              </a:ext>
            </a:extLst>
          </p:cNvPr>
          <p:cNvPicPr>
            <a:picLocks noChangeAspect="1"/>
          </p:cNvPicPr>
          <p:nvPr/>
        </p:nvPicPr>
        <p:blipFill>
          <a:blip r:embed="rId2"/>
          <a:stretch>
            <a:fillRect/>
          </a:stretch>
        </p:blipFill>
        <p:spPr>
          <a:xfrm>
            <a:off x="377606" y="4267200"/>
            <a:ext cx="7010400" cy="3404197"/>
          </a:xfrm>
          <a:prstGeom prst="rect">
            <a:avLst/>
          </a:prstGeom>
        </p:spPr>
      </p:pic>
      <p:sp>
        <p:nvSpPr>
          <p:cNvPr id="2" name="Slide Number Placeholder 1">
            <a:extLst>
              <a:ext uri="{FF2B5EF4-FFF2-40B4-BE49-F238E27FC236}">
                <a16:creationId xmlns:a16="http://schemas.microsoft.com/office/drawing/2014/main" id="{F2C83C62-1D55-4CB6-BFAF-A0EF79542798}"/>
              </a:ext>
            </a:extLst>
          </p:cNvPr>
          <p:cNvSpPr>
            <a:spLocks noGrp="1"/>
          </p:cNvSpPr>
          <p:nvPr>
            <p:ph type="sldNum" sz="quarter" idx="12"/>
          </p:nvPr>
        </p:nvSpPr>
        <p:spPr/>
        <p:txBody>
          <a:bodyPr/>
          <a:lstStyle/>
          <a:p>
            <a:fld id="{B6F15528-21DE-4FAA-801E-634DDDAF4B2B}" type="slidenum">
              <a:rPr lang="en-US" smtClean="0"/>
              <a:t>103</a:t>
            </a:fld>
            <a:endParaRPr lang="en-US"/>
          </a:p>
        </p:txBody>
      </p:sp>
    </p:spTree>
    <p:extLst>
      <p:ext uri="{BB962C8B-B14F-4D97-AF65-F5344CB8AC3E}">
        <p14:creationId xmlns:p14="http://schemas.microsoft.com/office/powerpoint/2010/main" val="3766856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369E0-996C-4F78-B422-21BAB7E42DDA}"/>
              </a:ext>
            </a:extLst>
          </p:cNvPr>
          <p:cNvSpPr>
            <a:spLocks noGrp="1"/>
          </p:cNvSpPr>
          <p:nvPr>
            <p:ph idx="1"/>
          </p:nvPr>
        </p:nvSpPr>
        <p:spPr/>
        <p:txBody>
          <a:bodyPr>
            <a:normAutofit/>
          </a:bodyPr>
          <a:lstStyle/>
          <a:p>
            <a:pPr marL="31365" indent="0">
              <a:buNone/>
            </a:pPr>
            <a:r>
              <a:rPr lang="en-US" sz="2000" b="1" dirty="0"/>
              <a:t>Task 2: </a:t>
            </a:r>
            <a:r>
              <a:rPr lang="en-US" sz="2000" dirty="0"/>
              <a:t>Which car brands have the highest and lowest average MSRPs, and how does this vary by body style?</a:t>
            </a:r>
          </a:p>
        </p:txBody>
      </p:sp>
      <p:pic>
        <p:nvPicPr>
          <p:cNvPr id="5" name="Picture 4">
            <a:extLst>
              <a:ext uri="{FF2B5EF4-FFF2-40B4-BE49-F238E27FC236}">
                <a16:creationId xmlns:a16="http://schemas.microsoft.com/office/drawing/2014/main" id="{1B99C64A-B356-4577-9703-C6158B98FF79}"/>
              </a:ext>
            </a:extLst>
          </p:cNvPr>
          <p:cNvPicPr>
            <a:picLocks noChangeAspect="1"/>
          </p:cNvPicPr>
          <p:nvPr/>
        </p:nvPicPr>
        <p:blipFill>
          <a:blip r:embed="rId2"/>
          <a:stretch>
            <a:fillRect/>
          </a:stretch>
        </p:blipFill>
        <p:spPr>
          <a:xfrm>
            <a:off x="294666" y="4038600"/>
            <a:ext cx="7183068" cy="3223548"/>
          </a:xfrm>
          <a:prstGeom prst="rect">
            <a:avLst/>
          </a:prstGeom>
        </p:spPr>
      </p:pic>
      <p:sp>
        <p:nvSpPr>
          <p:cNvPr id="2" name="Slide Number Placeholder 1">
            <a:extLst>
              <a:ext uri="{FF2B5EF4-FFF2-40B4-BE49-F238E27FC236}">
                <a16:creationId xmlns:a16="http://schemas.microsoft.com/office/drawing/2014/main" id="{FB5E0293-973B-425D-85C5-DC17AE509E4B}"/>
              </a:ext>
            </a:extLst>
          </p:cNvPr>
          <p:cNvSpPr>
            <a:spLocks noGrp="1"/>
          </p:cNvSpPr>
          <p:nvPr>
            <p:ph type="sldNum" sz="quarter" idx="12"/>
          </p:nvPr>
        </p:nvSpPr>
        <p:spPr/>
        <p:txBody>
          <a:bodyPr/>
          <a:lstStyle/>
          <a:p>
            <a:fld id="{B6F15528-21DE-4FAA-801E-634DDDAF4B2B}" type="slidenum">
              <a:rPr lang="en-US" smtClean="0"/>
              <a:t>104</a:t>
            </a:fld>
            <a:endParaRPr lang="en-US"/>
          </a:p>
        </p:txBody>
      </p:sp>
    </p:spTree>
    <p:extLst>
      <p:ext uri="{BB962C8B-B14F-4D97-AF65-F5344CB8AC3E}">
        <p14:creationId xmlns:p14="http://schemas.microsoft.com/office/powerpoint/2010/main" val="14336013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F302-1BBD-4E7F-AB34-140B200F3B95}"/>
              </a:ext>
            </a:extLst>
          </p:cNvPr>
          <p:cNvSpPr>
            <a:spLocks noGrp="1"/>
          </p:cNvSpPr>
          <p:nvPr>
            <p:ph idx="1"/>
          </p:nvPr>
        </p:nvSpPr>
        <p:spPr>
          <a:xfrm>
            <a:off x="582544" y="838201"/>
            <a:ext cx="6600524" cy="7655562"/>
          </a:xfrm>
        </p:spPr>
        <p:txBody>
          <a:bodyPr>
            <a:normAutofit/>
          </a:bodyPr>
          <a:lstStyle/>
          <a:p>
            <a:pPr marL="31365" indent="0">
              <a:buNone/>
            </a:pPr>
            <a:r>
              <a:rPr lang="en-US" sz="2000" b="1" dirty="0"/>
              <a:t>Task 3: </a:t>
            </a:r>
            <a:r>
              <a:rPr lang="en-US" sz="2000" dirty="0"/>
              <a:t>How do the different features such as transmission type affect the MSRP, and how does this vary by body style?</a:t>
            </a:r>
          </a:p>
        </p:txBody>
      </p:sp>
      <p:pic>
        <p:nvPicPr>
          <p:cNvPr id="5" name="Picture 4">
            <a:extLst>
              <a:ext uri="{FF2B5EF4-FFF2-40B4-BE49-F238E27FC236}">
                <a16:creationId xmlns:a16="http://schemas.microsoft.com/office/drawing/2014/main" id="{052172E6-00B0-4F0E-A211-CE4BB1565342}"/>
              </a:ext>
            </a:extLst>
          </p:cNvPr>
          <p:cNvPicPr>
            <a:picLocks noChangeAspect="1"/>
          </p:cNvPicPr>
          <p:nvPr/>
        </p:nvPicPr>
        <p:blipFill>
          <a:blip r:embed="rId2"/>
          <a:stretch>
            <a:fillRect/>
          </a:stretch>
        </p:blipFill>
        <p:spPr>
          <a:xfrm>
            <a:off x="860764" y="2362200"/>
            <a:ext cx="6044084" cy="3776487"/>
          </a:xfrm>
          <a:prstGeom prst="rect">
            <a:avLst/>
          </a:prstGeom>
        </p:spPr>
      </p:pic>
      <p:pic>
        <p:nvPicPr>
          <p:cNvPr id="7" name="Picture 6">
            <a:extLst>
              <a:ext uri="{FF2B5EF4-FFF2-40B4-BE49-F238E27FC236}">
                <a16:creationId xmlns:a16="http://schemas.microsoft.com/office/drawing/2014/main" id="{09CB0FEF-11F2-472C-8E35-0981923C2BC7}"/>
              </a:ext>
            </a:extLst>
          </p:cNvPr>
          <p:cNvPicPr>
            <a:picLocks noChangeAspect="1"/>
          </p:cNvPicPr>
          <p:nvPr/>
        </p:nvPicPr>
        <p:blipFill>
          <a:blip r:embed="rId3"/>
          <a:stretch>
            <a:fillRect/>
          </a:stretch>
        </p:blipFill>
        <p:spPr>
          <a:xfrm>
            <a:off x="860764" y="6324600"/>
            <a:ext cx="6044084" cy="3303349"/>
          </a:xfrm>
          <a:prstGeom prst="rect">
            <a:avLst/>
          </a:prstGeom>
        </p:spPr>
      </p:pic>
      <p:sp>
        <p:nvSpPr>
          <p:cNvPr id="2" name="Slide Number Placeholder 1">
            <a:extLst>
              <a:ext uri="{FF2B5EF4-FFF2-40B4-BE49-F238E27FC236}">
                <a16:creationId xmlns:a16="http://schemas.microsoft.com/office/drawing/2014/main" id="{CAADC45F-580E-42BB-8741-100901D53285}"/>
              </a:ext>
            </a:extLst>
          </p:cNvPr>
          <p:cNvSpPr>
            <a:spLocks noGrp="1"/>
          </p:cNvSpPr>
          <p:nvPr>
            <p:ph type="sldNum" sz="quarter" idx="12"/>
          </p:nvPr>
        </p:nvSpPr>
        <p:spPr/>
        <p:txBody>
          <a:bodyPr/>
          <a:lstStyle/>
          <a:p>
            <a:fld id="{B6F15528-21DE-4FAA-801E-634DDDAF4B2B}" type="slidenum">
              <a:rPr lang="en-US" smtClean="0"/>
              <a:t>105</a:t>
            </a:fld>
            <a:endParaRPr lang="en-US"/>
          </a:p>
        </p:txBody>
      </p:sp>
    </p:spTree>
    <p:extLst>
      <p:ext uri="{BB962C8B-B14F-4D97-AF65-F5344CB8AC3E}">
        <p14:creationId xmlns:p14="http://schemas.microsoft.com/office/powerpoint/2010/main" val="26358955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B980E-7D38-4C24-833F-B70E2CCBD3E1}"/>
              </a:ext>
            </a:extLst>
          </p:cNvPr>
          <p:cNvSpPr>
            <a:spLocks noGrp="1"/>
          </p:cNvSpPr>
          <p:nvPr>
            <p:ph idx="1"/>
          </p:nvPr>
        </p:nvSpPr>
        <p:spPr/>
        <p:txBody>
          <a:bodyPr>
            <a:normAutofit/>
          </a:bodyPr>
          <a:lstStyle/>
          <a:p>
            <a:pPr marL="31365" indent="0">
              <a:buNone/>
            </a:pPr>
            <a:r>
              <a:rPr lang="en-US" sz="2000" b="1" dirty="0"/>
              <a:t>Task 4: </a:t>
            </a:r>
            <a:r>
              <a:rPr lang="en-US" sz="2000" dirty="0"/>
              <a:t>How does the fuel efficiency of cars vary across different body styles and model years?</a:t>
            </a:r>
          </a:p>
        </p:txBody>
      </p:sp>
      <p:pic>
        <p:nvPicPr>
          <p:cNvPr id="5" name="Picture 4">
            <a:extLst>
              <a:ext uri="{FF2B5EF4-FFF2-40B4-BE49-F238E27FC236}">
                <a16:creationId xmlns:a16="http://schemas.microsoft.com/office/drawing/2014/main" id="{D83931EE-C866-4CAE-86D8-954C67BDE23C}"/>
              </a:ext>
            </a:extLst>
          </p:cNvPr>
          <p:cNvPicPr>
            <a:picLocks noChangeAspect="1"/>
          </p:cNvPicPr>
          <p:nvPr/>
        </p:nvPicPr>
        <p:blipFill>
          <a:blip r:embed="rId2"/>
          <a:stretch>
            <a:fillRect/>
          </a:stretch>
        </p:blipFill>
        <p:spPr>
          <a:xfrm>
            <a:off x="190500" y="3733800"/>
            <a:ext cx="7391400" cy="2895829"/>
          </a:xfrm>
          <a:prstGeom prst="rect">
            <a:avLst/>
          </a:prstGeom>
        </p:spPr>
      </p:pic>
      <p:sp>
        <p:nvSpPr>
          <p:cNvPr id="2" name="Slide Number Placeholder 1">
            <a:extLst>
              <a:ext uri="{FF2B5EF4-FFF2-40B4-BE49-F238E27FC236}">
                <a16:creationId xmlns:a16="http://schemas.microsoft.com/office/drawing/2014/main" id="{2AB1FBAE-DDBA-4C92-8345-902DBB0C8CBC}"/>
              </a:ext>
            </a:extLst>
          </p:cNvPr>
          <p:cNvSpPr>
            <a:spLocks noGrp="1"/>
          </p:cNvSpPr>
          <p:nvPr>
            <p:ph type="sldNum" sz="quarter" idx="12"/>
          </p:nvPr>
        </p:nvSpPr>
        <p:spPr/>
        <p:txBody>
          <a:bodyPr/>
          <a:lstStyle/>
          <a:p>
            <a:fld id="{B6F15528-21DE-4FAA-801E-634DDDAF4B2B}" type="slidenum">
              <a:rPr lang="en-US" smtClean="0"/>
              <a:t>106</a:t>
            </a:fld>
            <a:endParaRPr lang="en-US"/>
          </a:p>
        </p:txBody>
      </p:sp>
    </p:spTree>
    <p:extLst>
      <p:ext uri="{BB962C8B-B14F-4D97-AF65-F5344CB8AC3E}">
        <p14:creationId xmlns:p14="http://schemas.microsoft.com/office/powerpoint/2010/main" val="25013371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4EF159-86D2-43A9-976E-49AD7C69922F}"/>
              </a:ext>
            </a:extLst>
          </p:cNvPr>
          <p:cNvSpPr>
            <a:spLocks noGrp="1"/>
          </p:cNvSpPr>
          <p:nvPr>
            <p:ph idx="1"/>
          </p:nvPr>
        </p:nvSpPr>
        <p:spPr/>
        <p:txBody>
          <a:bodyPr>
            <a:normAutofit/>
          </a:bodyPr>
          <a:lstStyle/>
          <a:p>
            <a:pPr marL="31365" indent="0">
              <a:buNone/>
            </a:pPr>
            <a:r>
              <a:rPr lang="en-US" sz="2000" b="1" dirty="0"/>
              <a:t>Task 5: </a:t>
            </a:r>
            <a:r>
              <a:rPr lang="en-US" sz="2000" dirty="0"/>
              <a:t>How does the car's horsepower, MPG, and price vary across different Brands?</a:t>
            </a:r>
          </a:p>
        </p:txBody>
      </p:sp>
      <p:pic>
        <p:nvPicPr>
          <p:cNvPr id="5" name="Picture 4">
            <a:extLst>
              <a:ext uri="{FF2B5EF4-FFF2-40B4-BE49-F238E27FC236}">
                <a16:creationId xmlns:a16="http://schemas.microsoft.com/office/drawing/2014/main" id="{F8EB3767-D1FA-45B9-B20C-EF97622F7960}"/>
              </a:ext>
            </a:extLst>
          </p:cNvPr>
          <p:cNvPicPr>
            <a:picLocks noChangeAspect="1"/>
          </p:cNvPicPr>
          <p:nvPr/>
        </p:nvPicPr>
        <p:blipFill>
          <a:blip r:embed="rId2"/>
          <a:stretch>
            <a:fillRect/>
          </a:stretch>
        </p:blipFill>
        <p:spPr>
          <a:xfrm>
            <a:off x="294666" y="3581400"/>
            <a:ext cx="7183068" cy="3400087"/>
          </a:xfrm>
          <a:prstGeom prst="rect">
            <a:avLst/>
          </a:prstGeom>
        </p:spPr>
      </p:pic>
      <p:sp>
        <p:nvSpPr>
          <p:cNvPr id="2" name="Slide Number Placeholder 1">
            <a:extLst>
              <a:ext uri="{FF2B5EF4-FFF2-40B4-BE49-F238E27FC236}">
                <a16:creationId xmlns:a16="http://schemas.microsoft.com/office/drawing/2014/main" id="{A306B71B-C913-4CAE-ACD2-CB837655DE13}"/>
              </a:ext>
            </a:extLst>
          </p:cNvPr>
          <p:cNvSpPr>
            <a:spLocks noGrp="1"/>
          </p:cNvSpPr>
          <p:nvPr>
            <p:ph type="sldNum" sz="quarter" idx="12"/>
          </p:nvPr>
        </p:nvSpPr>
        <p:spPr/>
        <p:txBody>
          <a:bodyPr/>
          <a:lstStyle/>
          <a:p>
            <a:fld id="{B6F15528-21DE-4FAA-801E-634DDDAF4B2B}" type="slidenum">
              <a:rPr lang="en-US" smtClean="0"/>
              <a:t>107</a:t>
            </a:fld>
            <a:endParaRPr lang="en-US"/>
          </a:p>
        </p:txBody>
      </p:sp>
    </p:spTree>
    <p:extLst>
      <p:ext uri="{BB962C8B-B14F-4D97-AF65-F5344CB8AC3E}">
        <p14:creationId xmlns:p14="http://schemas.microsoft.com/office/powerpoint/2010/main" val="4113990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77050-F957-4193-88CF-155C695FC3A9}"/>
              </a:ext>
            </a:extLst>
          </p:cNvPr>
          <p:cNvSpPr>
            <a:spLocks noGrp="1"/>
          </p:cNvSpPr>
          <p:nvPr>
            <p:ph idx="1"/>
          </p:nvPr>
        </p:nvSpPr>
        <p:spPr>
          <a:xfrm>
            <a:off x="582544" y="1066799"/>
            <a:ext cx="6600524" cy="7426963"/>
          </a:xfrm>
        </p:spPr>
        <p:txBody>
          <a:bodyPr>
            <a:normAutofit/>
          </a:bodyPr>
          <a:lstStyle/>
          <a:p>
            <a:pPr marL="31365" indent="0" algn="ctr">
              <a:buNone/>
            </a:pPr>
            <a:r>
              <a:rPr lang="en-US" sz="3200" b="1" u="sng" dirty="0"/>
              <a:t>Analysis</a:t>
            </a:r>
          </a:p>
          <a:p>
            <a:pPr marL="31365" indent="0" algn="ctr">
              <a:buNone/>
            </a:pPr>
            <a:endParaRPr lang="en-US" sz="3200" b="1" u="sng" dirty="0"/>
          </a:p>
          <a:p>
            <a:pPr marL="31365" indent="0">
              <a:buNone/>
            </a:pPr>
            <a:r>
              <a:rPr lang="en-US" sz="2000" dirty="0"/>
              <a:t>Analysis: </a:t>
            </a:r>
          </a:p>
          <a:p>
            <a:pPr marL="31365" indent="0">
              <a:buNone/>
            </a:pPr>
            <a:r>
              <a:rPr lang="en-US" sz="2000" dirty="0"/>
              <a:t>1. The most popular market categories for car models are Flex Fuel, Diesel ; Hatchback, Flex Fuel ; Crossover, Flex Fuel Performance.</a:t>
            </a:r>
          </a:p>
          <a:p>
            <a:pPr marL="31365" indent="0">
              <a:buNone/>
            </a:pPr>
            <a:r>
              <a:rPr lang="en-US" sz="2000" dirty="0"/>
              <a:t>2. The chart illustrates a positive correlation between engine horsepower and price, indicating that as horsepower increases, car prices tend to rise.</a:t>
            </a:r>
          </a:p>
          <a:p>
            <a:pPr marL="31365" indent="0">
              <a:buNone/>
            </a:pPr>
            <a:r>
              <a:rPr lang="en-US" sz="2000" dirty="0"/>
              <a:t>3. Engine cylinders have the biggest positive impact on car prices, while the number of doors has a negative effect. Other factors like horsepower and MPG have smaller positive influences.</a:t>
            </a:r>
          </a:p>
          <a:p>
            <a:pPr marL="31365" indent="0">
              <a:buNone/>
            </a:pPr>
            <a:r>
              <a:rPr lang="en-US" sz="2000" dirty="0"/>
              <a:t>4. Bugatti has the highest average price, followed by Lamborghini and Ferrari, while brands like Suzuki and Mazda have much lower average MSRPs.</a:t>
            </a:r>
          </a:p>
          <a:p>
            <a:pPr marL="31365" indent="0">
              <a:buNone/>
            </a:pPr>
            <a:r>
              <a:rPr lang="en-US" sz="2000" dirty="0"/>
              <a:t>5. As the number of engine cylinders increases, highway MPG generally decreases, indicating an inverse relationship between engine size and fuel efficiency.</a:t>
            </a:r>
          </a:p>
        </p:txBody>
      </p:sp>
      <p:sp>
        <p:nvSpPr>
          <p:cNvPr id="2" name="Slide Number Placeholder 1">
            <a:extLst>
              <a:ext uri="{FF2B5EF4-FFF2-40B4-BE49-F238E27FC236}">
                <a16:creationId xmlns:a16="http://schemas.microsoft.com/office/drawing/2014/main" id="{989ED563-EA72-43AB-8BFF-069267351367}"/>
              </a:ext>
            </a:extLst>
          </p:cNvPr>
          <p:cNvSpPr>
            <a:spLocks noGrp="1"/>
          </p:cNvSpPr>
          <p:nvPr>
            <p:ph type="sldNum" sz="quarter" idx="12"/>
          </p:nvPr>
        </p:nvSpPr>
        <p:spPr/>
        <p:txBody>
          <a:bodyPr/>
          <a:lstStyle/>
          <a:p>
            <a:fld id="{B6F15528-21DE-4FAA-801E-634DDDAF4B2B}" type="slidenum">
              <a:rPr lang="en-US" smtClean="0"/>
              <a:t>108</a:t>
            </a:fld>
            <a:endParaRPr lang="en-US"/>
          </a:p>
        </p:txBody>
      </p:sp>
    </p:spTree>
    <p:extLst>
      <p:ext uri="{BB962C8B-B14F-4D97-AF65-F5344CB8AC3E}">
        <p14:creationId xmlns:p14="http://schemas.microsoft.com/office/powerpoint/2010/main" val="19063626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2B876-1F88-490E-B114-D48840E1398E}"/>
              </a:ext>
            </a:extLst>
          </p:cNvPr>
          <p:cNvSpPr>
            <a:spLocks noGrp="1"/>
          </p:cNvSpPr>
          <p:nvPr>
            <p:ph idx="1"/>
          </p:nvPr>
        </p:nvSpPr>
        <p:spPr>
          <a:xfrm>
            <a:off x="582544" y="2133600"/>
            <a:ext cx="6600524" cy="6360162"/>
          </a:xfrm>
        </p:spPr>
        <p:txBody>
          <a:bodyPr>
            <a:normAutofit/>
          </a:bodyPr>
          <a:lstStyle/>
          <a:p>
            <a:pPr marL="31365" indent="0">
              <a:buNone/>
            </a:pPr>
            <a:r>
              <a:rPr lang="en-US" sz="2000" dirty="0"/>
              <a:t>Building the Dashboard:</a:t>
            </a:r>
          </a:p>
          <a:p>
            <a:pPr marL="31365" indent="0">
              <a:buNone/>
            </a:pPr>
            <a:r>
              <a:rPr lang="en-US" sz="2000" dirty="0"/>
              <a:t>1. Chevrolet has the highest car price distribution followed by Mercedes - Benz, Ford and Cadillac.</a:t>
            </a:r>
          </a:p>
          <a:p>
            <a:pPr marL="31365" indent="0">
              <a:buNone/>
            </a:pPr>
            <a:r>
              <a:rPr lang="en-US" sz="2000" dirty="0"/>
              <a:t>2. Bugatti has the average car price by body style. Followed by Maybach.</a:t>
            </a:r>
          </a:p>
          <a:p>
            <a:pPr marL="31365" indent="0">
              <a:buNone/>
            </a:pPr>
            <a:r>
              <a:rPr lang="en-US" sz="2000" dirty="0"/>
              <a:t>3. Coupe with Automated Manual has the highest average MSRP among others.</a:t>
            </a:r>
          </a:p>
          <a:p>
            <a:pPr marL="31365" indent="0">
              <a:buNone/>
            </a:pPr>
            <a:r>
              <a:rPr lang="en-US" sz="2000" dirty="0"/>
              <a:t>4. Fuel efficiency has increased over the years, Sedan being the highest in around 2014 - 2015.</a:t>
            </a:r>
          </a:p>
          <a:p>
            <a:pPr marL="31365" indent="0">
              <a:buNone/>
            </a:pPr>
            <a:r>
              <a:rPr lang="en-US" sz="2000" dirty="0"/>
              <a:t>5. As Engine HP increases, Highway MPG tends to decrease, while the car's price typically rises, highlighting a trade-off between performance and fuel efficiency. In this case: Bugatti.</a:t>
            </a:r>
          </a:p>
        </p:txBody>
      </p:sp>
      <p:sp>
        <p:nvSpPr>
          <p:cNvPr id="2" name="Slide Number Placeholder 1">
            <a:extLst>
              <a:ext uri="{FF2B5EF4-FFF2-40B4-BE49-F238E27FC236}">
                <a16:creationId xmlns:a16="http://schemas.microsoft.com/office/drawing/2014/main" id="{0B534324-72AE-4626-8F00-0240594E5CE6}"/>
              </a:ext>
            </a:extLst>
          </p:cNvPr>
          <p:cNvSpPr>
            <a:spLocks noGrp="1"/>
          </p:cNvSpPr>
          <p:nvPr>
            <p:ph type="sldNum" sz="quarter" idx="12"/>
          </p:nvPr>
        </p:nvSpPr>
        <p:spPr/>
        <p:txBody>
          <a:bodyPr/>
          <a:lstStyle/>
          <a:p>
            <a:fld id="{B6F15528-21DE-4FAA-801E-634DDDAF4B2B}" type="slidenum">
              <a:rPr lang="en-US" smtClean="0"/>
              <a:t>109</a:t>
            </a:fld>
            <a:endParaRPr lang="en-US"/>
          </a:p>
        </p:txBody>
      </p:sp>
    </p:spTree>
    <p:extLst>
      <p:ext uri="{BB962C8B-B14F-4D97-AF65-F5344CB8AC3E}">
        <p14:creationId xmlns:p14="http://schemas.microsoft.com/office/powerpoint/2010/main" val="334933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C39A-C2F1-4F34-A1E1-A043C114C971}"/>
              </a:ext>
            </a:extLst>
          </p:cNvPr>
          <p:cNvSpPr>
            <a:spLocks noGrp="1"/>
          </p:cNvSpPr>
          <p:nvPr>
            <p:ph type="title"/>
          </p:nvPr>
        </p:nvSpPr>
        <p:spPr>
          <a:xfrm>
            <a:off x="582544" y="457200"/>
            <a:ext cx="6600524" cy="1524001"/>
          </a:xfrm>
        </p:spPr>
        <p:txBody>
          <a:bodyPr/>
          <a:lstStyle/>
          <a:p>
            <a:r>
              <a:rPr lang="en-US" b="1" u="sng" dirty="0"/>
              <a:t>The </a:t>
            </a:r>
            <a:r>
              <a:rPr lang="en-US" sz="3200" b="1" u="sng" dirty="0"/>
              <a:t>Problem</a:t>
            </a:r>
            <a:endParaRPr lang="en-US" b="1" u="sng" dirty="0"/>
          </a:p>
        </p:txBody>
      </p:sp>
      <p:sp>
        <p:nvSpPr>
          <p:cNvPr id="3" name="Content Placeholder 2">
            <a:extLst>
              <a:ext uri="{FF2B5EF4-FFF2-40B4-BE49-F238E27FC236}">
                <a16:creationId xmlns:a16="http://schemas.microsoft.com/office/drawing/2014/main" id="{0C955331-87AB-4832-9BB0-28FF549EA481}"/>
              </a:ext>
            </a:extLst>
          </p:cNvPr>
          <p:cNvSpPr>
            <a:spLocks noGrp="1"/>
          </p:cNvSpPr>
          <p:nvPr>
            <p:ph idx="1"/>
          </p:nvPr>
        </p:nvSpPr>
        <p:spPr>
          <a:xfrm>
            <a:off x="582544" y="1828800"/>
            <a:ext cx="6600524" cy="7772400"/>
          </a:xfrm>
        </p:spPr>
        <p:txBody>
          <a:bodyPr>
            <a:noAutofit/>
          </a:bodyPr>
          <a:lstStyle/>
          <a:p>
            <a:pPr marL="31365" indent="0">
              <a:buNone/>
            </a:pPr>
            <a:r>
              <a:rPr lang="en-US" sz="1800" b="1" dirty="0"/>
              <a:t>A) Marketing Analysis:</a:t>
            </a:r>
          </a:p>
          <a:p>
            <a:pPr marL="31365" indent="0">
              <a:buNone/>
            </a:pPr>
            <a:r>
              <a:rPr lang="en-US" sz="1800" b="1" dirty="0"/>
              <a:t>1. Loyal User Reward: </a:t>
            </a:r>
            <a:r>
              <a:rPr lang="en-US" sz="1800" dirty="0"/>
              <a:t>The marketing team wants to reward the most loyal users, i.e., those who have been using the platform for the longest time.</a:t>
            </a:r>
          </a:p>
          <a:p>
            <a:pPr marL="31365" indent="0">
              <a:buNone/>
            </a:pPr>
            <a:r>
              <a:rPr lang="en-US" sz="1800" dirty="0"/>
              <a:t>Your Task: Identify the five oldest users on Instagram from the provided database.</a:t>
            </a:r>
          </a:p>
          <a:p>
            <a:pPr marL="31365" indent="0">
              <a:buNone/>
            </a:pPr>
            <a:r>
              <a:rPr lang="en-US" sz="1800" b="1" dirty="0"/>
              <a:t>2. Inactive User Engagement: </a:t>
            </a:r>
            <a:r>
              <a:rPr lang="en-US" sz="1800" dirty="0"/>
              <a:t>The team wants to encourage inactive users to start posting by sending them promotional emails.</a:t>
            </a:r>
          </a:p>
          <a:p>
            <a:pPr marL="31365" indent="0">
              <a:buNone/>
            </a:pPr>
            <a:r>
              <a:rPr lang="en-US" sz="1800" dirty="0"/>
              <a:t>Your Task: Identify users who have never posted a single photo on Instagram.</a:t>
            </a:r>
          </a:p>
          <a:p>
            <a:pPr marL="31365" indent="0">
              <a:buNone/>
            </a:pPr>
            <a:r>
              <a:rPr lang="en-US" sz="1800" b="1" dirty="0"/>
              <a:t>3. Contest Winner Declaration: </a:t>
            </a:r>
            <a:r>
              <a:rPr lang="en-US" sz="1800" dirty="0"/>
              <a:t>The team has organized a contest where the user with the most likes on a single photo wins.</a:t>
            </a:r>
          </a:p>
          <a:p>
            <a:pPr marL="31365" indent="0">
              <a:buNone/>
            </a:pPr>
            <a:r>
              <a:rPr lang="en-US" sz="1800" dirty="0"/>
              <a:t>Your Task: Determine the winner of the contest and provide their details to the team.</a:t>
            </a:r>
          </a:p>
          <a:p>
            <a:pPr marL="31365" indent="0">
              <a:buNone/>
            </a:pPr>
            <a:r>
              <a:rPr lang="en-US" sz="1800" b="1" dirty="0"/>
              <a:t>4. Hashtag Research: </a:t>
            </a:r>
            <a:r>
              <a:rPr lang="en-US" sz="1800" dirty="0"/>
              <a:t>A partner brand wants to know the most popular hashtags to use in their posts to reach the most people.</a:t>
            </a:r>
          </a:p>
          <a:p>
            <a:pPr marL="31365" indent="0">
              <a:buNone/>
            </a:pPr>
            <a:r>
              <a:rPr lang="en-US" sz="1800" dirty="0"/>
              <a:t>Your Task: Identify and suggest the top five most commonly used hashtags on the platform.</a:t>
            </a:r>
          </a:p>
          <a:p>
            <a:pPr marL="31365" indent="0">
              <a:buNone/>
            </a:pPr>
            <a:r>
              <a:rPr lang="en-US" sz="1800" b="1" dirty="0"/>
              <a:t>5. Ad Campaign Launch: </a:t>
            </a:r>
            <a:r>
              <a:rPr lang="en-US" sz="1800" dirty="0"/>
              <a:t>The team wants to know the best day of the week to launch ads.</a:t>
            </a:r>
          </a:p>
          <a:p>
            <a:pPr marL="31365" indent="0">
              <a:buNone/>
            </a:pPr>
            <a:r>
              <a:rPr lang="en-US" sz="1800" dirty="0"/>
              <a:t>Your Task: Determine the day of the week when most users register on Instagram. Provide insights on when to schedule an ad campaign.</a:t>
            </a:r>
          </a:p>
        </p:txBody>
      </p:sp>
      <p:sp>
        <p:nvSpPr>
          <p:cNvPr id="4" name="Slide Number Placeholder 3">
            <a:extLst>
              <a:ext uri="{FF2B5EF4-FFF2-40B4-BE49-F238E27FC236}">
                <a16:creationId xmlns:a16="http://schemas.microsoft.com/office/drawing/2014/main" id="{49542F59-1639-4286-854D-BC17988E81FD}"/>
              </a:ext>
            </a:extLst>
          </p:cNvPr>
          <p:cNvSpPr>
            <a:spLocks noGrp="1"/>
          </p:cNvSpPr>
          <p:nvPr>
            <p:ph type="sldNum" sz="quarter" idx="12"/>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2118326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9B516-4A3F-4422-B944-2EAFC384D2B2}"/>
              </a:ext>
            </a:extLst>
          </p:cNvPr>
          <p:cNvSpPr>
            <a:spLocks noGrp="1"/>
          </p:cNvSpPr>
          <p:nvPr>
            <p:ph idx="1"/>
          </p:nvPr>
        </p:nvSpPr>
        <p:spPr>
          <a:xfrm>
            <a:off x="582544" y="685801"/>
            <a:ext cx="6600524" cy="7807962"/>
          </a:xfrm>
        </p:spPr>
        <p:txBody>
          <a:bodyPr>
            <a:normAutofit/>
          </a:bodyPr>
          <a:lstStyle/>
          <a:p>
            <a:pPr marL="31365" indent="0" algn="ctr">
              <a:buNone/>
            </a:pPr>
            <a:r>
              <a:rPr lang="en-US" sz="3200" b="1" u="sng" dirty="0"/>
              <a:t>Conclusion</a:t>
            </a:r>
          </a:p>
          <a:p>
            <a:pPr marL="31365" indent="0" algn="ctr">
              <a:buNone/>
            </a:pPr>
            <a:endParaRPr lang="en-US" sz="3200" b="1" u="sng" dirty="0"/>
          </a:p>
          <a:p>
            <a:pPr marL="31365" indent="0">
              <a:buNone/>
            </a:pPr>
            <a:r>
              <a:rPr lang="en-US" sz="2000" dirty="0"/>
              <a:t>The analysis results were visualized using various charts, such as bubble charts, scatter plots, and bar charts, providing insights into the relationships between car features like engine horsepower, fuel efficiency, and pricing. The charts revealed a positive correlation between engine HP and MSRP, and a negative correlation between engine cylinders and fuel efficiency. The results imply that cars with higher engine power tend to be more expensive, but less fuel-efficient, which could influence consumer purchasing decisions. While this analysis helps understand these relationships, there are limitations, such as potential unaccounted variables like technological advancements. Future directions could include integrating more recent data, conducting deeper analysis on emerging electric and hybrid cars, and exploring consumer preferences in more detail to guide product development and pricing strategies.</a:t>
            </a:r>
          </a:p>
          <a:p>
            <a:pPr marL="31365" indent="0">
              <a:buNone/>
            </a:pPr>
            <a:endParaRPr lang="en-US" sz="2000" dirty="0"/>
          </a:p>
        </p:txBody>
      </p:sp>
      <p:sp>
        <p:nvSpPr>
          <p:cNvPr id="2" name="Slide Number Placeholder 1">
            <a:extLst>
              <a:ext uri="{FF2B5EF4-FFF2-40B4-BE49-F238E27FC236}">
                <a16:creationId xmlns:a16="http://schemas.microsoft.com/office/drawing/2014/main" id="{977BC444-F0E1-4B2C-BABF-4FC60A0D9C63}"/>
              </a:ext>
            </a:extLst>
          </p:cNvPr>
          <p:cNvSpPr>
            <a:spLocks noGrp="1"/>
          </p:cNvSpPr>
          <p:nvPr>
            <p:ph type="sldNum" sz="quarter" idx="12"/>
          </p:nvPr>
        </p:nvSpPr>
        <p:spPr/>
        <p:txBody>
          <a:bodyPr/>
          <a:lstStyle/>
          <a:p>
            <a:fld id="{B6F15528-21DE-4FAA-801E-634DDDAF4B2B}" type="slidenum">
              <a:rPr lang="en-US" smtClean="0"/>
              <a:t>110</a:t>
            </a:fld>
            <a:endParaRPr lang="en-US"/>
          </a:p>
        </p:txBody>
      </p:sp>
    </p:spTree>
    <p:extLst>
      <p:ext uri="{BB962C8B-B14F-4D97-AF65-F5344CB8AC3E}">
        <p14:creationId xmlns:p14="http://schemas.microsoft.com/office/powerpoint/2010/main" val="1420701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8DB6-251D-48A3-9CB4-26BEEE01F406}"/>
              </a:ext>
            </a:extLst>
          </p:cNvPr>
          <p:cNvSpPr>
            <a:spLocks noGrp="1"/>
          </p:cNvSpPr>
          <p:nvPr>
            <p:ph type="title"/>
          </p:nvPr>
        </p:nvSpPr>
        <p:spPr>
          <a:xfrm>
            <a:off x="582544" y="304801"/>
            <a:ext cx="6600524" cy="1447800"/>
          </a:xfrm>
        </p:spPr>
        <p:txBody>
          <a:bodyPr>
            <a:normAutofit/>
          </a:bodyPr>
          <a:lstStyle/>
          <a:p>
            <a:r>
              <a:rPr lang="en-US" sz="4400" dirty="0"/>
              <a:t>8. ABC Call Volume Trend Analysis</a:t>
            </a:r>
          </a:p>
        </p:txBody>
      </p:sp>
      <p:sp>
        <p:nvSpPr>
          <p:cNvPr id="3" name="Content Placeholder 2">
            <a:extLst>
              <a:ext uri="{FF2B5EF4-FFF2-40B4-BE49-F238E27FC236}">
                <a16:creationId xmlns:a16="http://schemas.microsoft.com/office/drawing/2014/main" id="{B0D542F1-002B-43DC-99DF-8139D1C843D4}"/>
              </a:ext>
            </a:extLst>
          </p:cNvPr>
          <p:cNvSpPr>
            <a:spLocks noGrp="1"/>
          </p:cNvSpPr>
          <p:nvPr>
            <p:ph idx="1"/>
          </p:nvPr>
        </p:nvSpPr>
        <p:spPr>
          <a:xfrm>
            <a:off x="228600" y="2057401"/>
            <a:ext cx="7162800" cy="7696198"/>
          </a:xfrm>
        </p:spPr>
        <p:txBody>
          <a:bodyPr/>
          <a:lstStyle/>
          <a:p>
            <a:pPr marL="31365" indent="0" algn="ctr">
              <a:buNone/>
            </a:pPr>
            <a:r>
              <a:rPr lang="en-US" sz="3200" b="1" u="sng" dirty="0"/>
              <a:t>Description</a:t>
            </a:r>
          </a:p>
          <a:p>
            <a:pPr marL="31365" indent="0" algn="ctr">
              <a:buNone/>
            </a:pPr>
            <a:endParaRPr lang="en-US" sz="3200" b="1" u="sng" dirty="0"/>
          </a:p>
          <a:p>
            <a:pPr marL="31365" indent="0">
              <a:buNone/>
            </a:pPr>
            <a:r>
              <a:rPr lang="en-US" sz="2000" dirty="0"/>
              <a:t>This project focuses on analyzing Customer Experience (CX) within the inbound calling team of an insurance company, ABC. The primary objective is to assess call data over a 23-day period to derive insights on call volume, average call duration, and manpower planning, ultimately aiming to enhance customer satisfaction and reduce abandoned call rates. The approach involves cleaning and preprocessing the provided dataset, which includes information such as agent details, call queue times, call durations, and statuses. Using analytical methods, including descriptive statistics and data visualization, the project aims to calculate the average duration of calls for each time bucket, visualize call volume trends, and determine the minimum number of agents required to ensure that 90% of calls are answered, thereby reducing the abandon rate from 30% to 10%. Additionally, the project considers the distribution of calls during night shifts to create a comprehensive manpower plan. By leveraging insights from the data, the project seeks to improve overall CX by optimizing resource allocation and response times. </a:t>
            </a:r>
          </a:p>
        </p:txBody>
      </p:sp>
      <p:sp>
        <p:nvSpPr>
          <p:cNvPr id="4" name="Slide Number Placeholder 3">
            <a:extLst>
              <a:ext uri="{FF2B5EF4-FFF2-40B4-BE49-F238E27FC236}">
                <a16:creationId xmlns:a16="http://schemas.microsoft.com/office/drawing/2014/main" id="{B0BAD23A-2547-49A4-9BB7-BA608D880EF7}"/>
              </a:ext>
            </a:extLst>
          </p:cNvPr>
          <p:cNvSpPr>
            <a:spLocks noGrp="1"/>
          </p:cNvSpPr>
          <p:nvPr>
            <p:ph type="sldNum" sz="quarter" idx="12"/>
          </p:nvPr>
        </p:nvSpPr>
        <p:spPr/>
        <p:txBody>
          <a:bodyPr/>
          <a:lstStyle/>
          <a:p>
            <a:fld id="{B6F15528-21DE-4FAA-801E-634DDDAF4B2B}" type="slidenum">
              <a:rPr lang="en-US" smtClean="0"/>
              <a:t>111</a:t>
            </a:fld>
            <a:endParaRPr lang="en-US"/>
          </a:p>
        </p:txBody>
      </p:sp>
    </p:spTree>
    <p:extLst>
      <p:ext uri="{BB962C8B-B14F-4D97-AF65-F5344CB8AC3E}">
        <p14:creationId xmlns:p14="http://schemas.microsoft.com/office/powerpoint/2010/main" val="15561714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24AB7-1750-43BB-BF1C-A651468AC1FA}"/>
              </a:ext>
            </a:extLst>
          </p:cNvPr>
          <p:cNvSpPr>
            <a:spLocks noGrp="1"/>
          </p:cNvSpPr>
          <p:nvPr>
            <p:ph idx="1"/>
          </p:nvPr>
        </p:nvSpPr>
        <p:spPr>
          <a:xfrm>
            <a:off x="304800" y="533400"/>
            <a:ext cx="7162800" cy="9296399"/>
          </a:xfrm>
        </p:spPr>
        <p:txBody>
          <a:bodyPr>
            <a:normAutofit fontScale="92500" lnSpcReduction="20000"/>
          </a:bodyPr>
          <a:lstStyle/>
          <a:p>
            <a:pPr marL="31365" indent="0" algn="ctr">
              <a:buNone/>
            </a:pPr>
            <a:r>
              <a:rPr lang="en-US" sz="3500" b="1" u="sng" dirty="0"/>
              <a:t>The Problem</a:t>
            </a:r>
            <a:br>
              <a:rPr lang="en-US" sz="3200" b="1" u="sng" dirty="0"/>
            </a:br>
            <a:endParaRPr lang="en-US" sz="3200" b="1" u="sng" dirty="0"/>
          </a:p>
          <a:p>
            <a:pPr marL="31365" indent="0">
              <a:buNone/>
            </a:pPr>
            <a:r>
              <a:rPr lang="en-US" sz="2000" b="1" dirty="0"/>
              <a:t>1. Average Call Duration:</a:t>
            </a:r>
            <a:r>
              <a:rPr lang="en-US" sz="2000" dirty="0"/>
              <a:t> Determine the average duration of all incoming calls received by agents. This should be calculated for each time bucket.</a:t>
            </a:r>
          </a:p>
          <a:p>
            <a:pPr marL="31365" indent="0">
              <a:buNone/>
            </a:pPr>
            <a:r>
              <a:rPr lang="en-US" sz="2000" dirty="0"/>
              <a:t>Your Task: What is the average duration of calls for each time bucket?</a:t>
            </a:r>
            <a:br>
              <a:rPr lang="en-US" sz="2000" dirty="0"/>
            </a:br>
            <a:endParaRPr lang="en-US" sz="2000" dirty="0"/>
          </a:p>
          <a:p>
            <a:pPr marL="31365" indent="0">
              <a:buNone/>
            </a:pPr>
            <a:r>
              <a:rPr lang="en-US" sz="2000" b="1" dirty="0"/>
              <a:t>2. Call Volume Analysis: </a:t>
            </a:r>
            <a:r>
              <a:rPr lang="en-US" sz="2000" dirty="0"/>
              <a:t>Visualize the total number of calls received. This should be represented as a graph or chart showing the number of calls against time. Time should be represented in buckets (e.g., 1-2, 2-3, etc.).</a:t>
            </a:r>
          </a:p>
          <a:p>
            <a:pPr marL="31365" indent="0">
              <a:buNone/>
            </a:pPr>
            <a:r>
              <a:rPr lang="en-US" sz="2000" dirty="0"/>
              <a:t>Your Task: Can you create a chart or graph that shows the number of calls received in each time bucket?</a:t>
            </a:r>
            <a:br>
              <a:rPr lang="en-US" sz="2000" dirty="0"/>
            </a:br>
            <a:endParaRPr lang="en-US" sz="2000" dirty="0"/>
          </a:p>
          <a:p>
            <a:pPr marL="31365" indent="0">
              <a:buNone/>
            </a:pPr>
            <a:r>
              <a:rPr lang="en-US" sz="2000" b="1" dirty="0"/>
              <a:t>3. Manpower Planning: </a:t>
            </a:r>
            <a:r>
              <a:rPr lang="en-US" sz="2000" dirty="0"/>
              <a:t>The current rate of abandoned calls is approximately 30%. Propose a plan for manpower allocation during each time bucket (from 9 am to 9 pm) to reduce the abandon rate to 10%. In other words, you need to calculate the minimum number of agents required in each time bucket to ensure that at least 90 out of 100 calls are answered.</a:t>
            </a:r>
          </a:p>
          <a:p>
            <a:pPr marL="31365" indent="0">
              <a:buNone/>
            </a:pPr>
            <a:r>
              <a:rPr lang="en-US" sz="2000" dirty="0"/>
              <a:t>Your Task: What is the minimum number of agents required in each time bucket to reduce the abandon rate to 10%?</a:t>
            </a:r>
            <a:br>
              <a:rPr lang="en-US" sz="2000" dirty="0"/>
            </a:br>
            <a:endParaRPr lang="en-US" sz="2000" dirty="0"/>
          </a:p>
          <a:p>
            <a:pPr marL="31365" indent="0">
              <a:buNone/>
            </a:pPr>
            <a:r>
              <a:rPr lang="en-US" sz="2000" b="1" dirty="0"/>
              <a:t>4. Night Shift Manpower Planning: </a:t>
            </a:r>
            <a:r>
              <a:rPr lang="en-US" sz="2000" dirty="0"/>
              <a:t>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 The distribution of these 30 calls is as follows:</a:t>
            </a:r>
          </a:p>
          <a:p>
            <a:pPr marL="31365" indent="0">
              <a:buNone/>
            </a:pPr>
            <a:r>
              <a:rPr lang="en-US" sz="2000" dirty="0"/>
              <a:t>Your Task: Propose a manpower plan for each time bucket throughout the day, keeping the maximum abandon rate at 10%.</a:t>
            </a:r>
            <a:endParaRPr lang="en-US" sz="1800" dirty="0"/>
          </a:p>
        </p:txBody>
      </p:sp>
      <p:sp>
        <p:nvSpPr>
          <p:cNvPr id="2" name="Slide Number Placeholder 1">
            <a:extLst>
              <a:ext uri="{FF2B5EF4-FFF2-40B4-BE49-F238E27FC236}">
                <a16:creationId xmlns:a16="http://schemas.microsoft.com/office/drawing/2014/main" id="{A9B60C4B-E53B-44EE-AC82-DC4DB2DD6CAC}"/>
              </a:ext>
            </a:extLst>
          </p:cNvPr>
          <p:cNvSpPr>
            <a:spLocks noGrp="1"/>
          </p:cNvSpPr>
          <p:nvPr>
            <p:ph type="sldNum" sz="quarter" idx="12"/>
          </p:nvPr>
        </p:nvSpPr>
        <p:spPr/>
        <p:txBody>
          <a:bodyPr/>
          <a:lstStyle/>
          <a:p>
            <a:fld id="{B6F15528-21DE-4FAA-801E-634DDDAF4B2B}" type="slidenum">
              <a:rPr lang="en-US" smtClean="0"/>
              <a:t>112</a:t>
            </a:fld>
            <a:endParaRPr lang="en-US"/>
          </a:p>
        </p:txBody>
      </p:sp>
    </p:spTree>
    <p:extLst>
      <p:ext uri="{BB962C8B-B14F-4D97-AF65-F5344CB8AC3E}">
        <p14:creationId xmlns:p14="http://schemas.microsoft.com/office/powerpoint/2010/main" val="11500127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0AC95-E94D-49C7-8481-69290C3695C5}"/>
              </a:ext>
            </a:extLst>
          </p:cNvPr>
          <p:cNvSpPr>
            <a:spLocks noGrp="1"/>
          </p:cNvSpPr>
          <p:nvPr>
            <p:ph idx="1"/>
          </p:nvPr>
        </p:nvSpPr>
        <p:spPr>
          <a:xfrm>
            <a:off x="582544" y="304800"/>
            <a:ext cx="6600524" cy="8188963"/>
          </a:xfrm>
        </p:spPr>
        <p:txBody>
          <a:bodyPr>
            <a:normAutofit/>
          </a:bodyPr>
          <a:lstStyle/>
          <a:p>
            <a:pPr marL="31365" indent="0" algn="ctr">
              <a:buNone/>
            </a:pPr>
            <a:r>
              <a:rPr lang="en-US" sz="3200" b="1" u="sng" dirty="0"/>
              <a:t>Findings</a:t>
            </a:r>
          </a:p>
          <a:p>
            <a:pPr marL="31365" indent="0">
              <a:buNone/>
            </a:pPr>
            <a:r>
              <a:rPr lang="en-US" sz="2000" b="1" dirty="0"/>
              <a:t>1. Average Call Duration: </a:t>
            </a:r>
            <a:r>
              <a:rPr lang="en-US" sz="2000" dirty="0"/>
              <a:t>Determine the average duration of all incoming calls received by agents. This should be calculated for each time bucket. Your Task: What is the average duration of calls for each time bucket?</a:t>
            </a:r>
          </a:p>
          <a:p>
            <a:pPr marL="31365" indent="0">
              <a:buNone/>
            </a:pPr>
            <a:endParaRPr lang="en-US" sz="2000" dirty="0"/>
          </a:p>
          <a:p>
            <a:pPr marL="31365" indent="0">
              <a:buNone/>
            </a:pPr>
            <a:endParaRPr lang="en-US" sz="2000" dirty="0"/>
          </a:p>
        </p:txBody>
      </p:sp>
      <p:pic>
        <p:nvPicPr>
          <p:cNvPr id="5" name="Picture 4">
            <a:extLst>
              <a:ext uri="{FF2B5EF4-FFF2-40B4-BE49-F238E27FC236}">
                <a16:creationId xmlns:a16="http://schemas.microsoft.com/office/drawing/2014/main" id="{9D842B8B-C238-4F4C-9C1E-6E8E7C398323}"/>
              </a:ext>
            </a:extLst>
          </p:cNvPr>
          <p:cNvPicPr>
            <a:picLocks noChangeAspect="1"/>
          </p:cNvPicPr>
          <p:nvPr/>
        </p:nvPicPr>
        <p:blipFill>
          <a:blip r:embed="rId2"/>
          <a:stretch>
            <a:fillRect/>
          </a:stretch>
        </p:blipFill>
        <p:spPr>
          <a:xfrm>
            <a:off x="2166788" y="2667000"/>
            <a:ext cx="3438824" cy="3026165"/>
          </a:xfrm>
          <a:prstGeom prst="rect">
            <a:avLst/>
          </a:prstGeom>
        </p:spPr>
      </p:pic>
      <p:pic>
        <p:nvPicPr>
          <p:cNvPr id="7" name="Picture 6">
            <a:extLst>
              <a:ext uri="{FF2B5EF4-FFF2-40B4-BE49-F238E27FC236}">
                <a16:creationId xmlns:a16="http://schemas.microsoft.com/office/drawing/2014/main" id="{2675F32B-DB16-44A3-9C7E-C2656CFBFD21}"/>
              </a:ext>
            </a:extLst>
          </p:cNvPr>
          <p:cNvPicPr>
            <a:picLocks noChangeAspect="1"/>
          </p:cNvPicPr>
          <p:nvPr/>
        </p:nvPicPr>
        <p:blipFill>
          <a:blip r:embed="rId3"/>
          <a:stretch>
            <a:fillRect/>
          </a:stretch>
        </p:blipFill>
        <p:spPr>
          <a:xfrm>
            <a:off x="706085" y="6019800"/>
            <a:ext cx="6353441" cy="3026165"/>
          </a:xfrm>
          <a:prstGeom prst="rect">
            <a:avLst/>
          </a:prstGeom>
        </p:spPr>
      </p:pic>
      <p:sp>
        <p:nvSpPr>
          <p:cNvPr id="2" name="Slide Number Placeholder 1">
            <a:extLst>
              <a:ext uri="{FF2B5EF4-FFF2-40B4-BE49-F238E27FC236}">
                <a16:creationId xmlns:a16="http://schemas.microsoft.com/office/drawing/2014/main" id="{869953CA-ED85-430A-872B-6DA9391819CC}"/>
              </a:ext>
            </a:extLst>
          </p:cNvPr>
          <p:cNvSpPr>
            <a:spLocks noGrp="1"/>
          </p:cNvSpPr>
          <p:nvPr>
            <p:ph type="sldNum" sz="quarter" idx="12"/>
          </p:nvPr>
        </p:nvSpPr>
        <p:spPr/>
        <p:txBody>
          <a:bodyPr/>
          <a:lstStyle/>
          <a:p>
            <a:fld id="{B6F15528-21DE-4FAA-801E-634DDDAF4B2B}" type="slidenum">
              <a:rPr lang="en-US" smtClean="0"/>
              <a:t>113</a:t>
            </a:fld>
            <a:endParaRPr lang="en-US"/>
          </a:p>
        </p:txBody>
      </p:sp>
    </p:spTree>
    <p:extLst>
      <p:ext uri="{BB962C8B-B14F-4D97-AF65-F5344CB8AC3E}">
        <p14:creationId xmlns:p14="http://schemas.microsoft.com/office/powerpoint/2010/main" val="4167085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91A8A0-6D96-4FD8-8EE2-7B998202AFF2}"/>
              </a:ext>
            </a:extLst>
          </p:cNvPr>
          <p:cNvSpPr>
            <a:spLocks noGrp="1"/>
          </p:cNvSpPr>
          <p:nvPr>
            <p:ph idx="1"/>
          </p:nvPr>
        </p:nvSpPr>
        <p:spPr>
          <a:xfrm>
            <a:off x="582544" y="381001"/>
            <a:ext cx="6600524" cy="8112762"/>
          </a:xfrm>
        </p:spPr>
        <p:txBody>
          <a:bodyPr>
            <a:normAutofit/>
          </a:bodyPr>
          <a:lstStyle/>
          <a:p>
            <a:pPr marL="31365" indent="0">
              <a:buNone/>
            </a:pPr>
            <a:r>
              <a:rPr lang="en-US" sz="2000" b="1" dirty="0"/>
              <a:t>2. Call Volume Analysis: </a:t>
            </a:r>
            <a:r>
              <a:rPr lang="en-US" sz="2000" dirty="0"/>
              <a:t>Visualize the total number of calls received. This should be represented as a graph or chart showing the number of calls against time. Time should be represented in buckets (e.g., 1-2, 2-3, etc.). Your Task: Can you create a chart or graph that shows the number of calls received in each time bucket?</a:t>
            </a:r>
          </a:p>
        </p:txBody>
      </p:sp>
      <p:pic>
        <p:nvPicPr>
          <p:cNvPr id="5" name="Picture 4">
            <a:extLst>
              <a:ext uri="{FF2B5EF4-FFF2-40B4-BE49-F238E27FC236}">
                <a16:creationId xmlns:a16="http://schemas.microsoft.com/office/drawing/2014/main" id="{EEC1FFCD-EA77-49FB-9E30-0BBDAFD2689B}"/>
              </a:ext>
            </a:extLst>
          </p:cNvPr>
          <p:cNvPicPr>
            <a:picLocks noChangeAspect="1"/>
          </p:cNvPicPr>
          <p:nvPr/>
        </p:nvPicPr>
        <p:blipFill>
          <a:blip r:embed="rId2"/>
          <a:stretch>
            <a:fillRect/>
          </a:stretch>
        </p:blipFill>
        <p:spPr>
          <a:xfrm>
            <a:off x="1657150" y="2590800"/>
            <a:ext cx="4458099" cy="2964635"/>
          </a:xfrm>
          <a:prstGeom prst="rect">
            <a:avLst/>
          </a:prstGeom>
        </p:spPr>
      </p:pic>
      <p:pic>
        <p:nvPicPr>
          <p:cNvPr id="7" name="Picture 6">
            <a:extLst>
              <a:ext uri="{FF2B5EF4-FFF2-40B4-BE49-F238E27FC236}">
                <a16:creationId xmlns:a16="http://schemas.microsoft.com/office/drawing/2014/main" id="{73C3216B-D044-4748-A5D4-F9317F063819}"/>
              </a:ext>
            </a:extLst>
          </p:cNvPr>
          <p:cNvPicPr>
            <a:picLocks noChangeAspect="1"/>
          </p:cNvPicPr>
          <p:nvPr/>
        </p:nvPicPr>
        <p:blipFill>
          <a:blip r:embed="rId3"/>
          <a:stretch>
            <a:fillRect/>
          </a:stretch>
        </p:blipFill>
        <p:spPr>
          <a:xfrm>
            <a:off x="582544" y="6019800"/>
            <a:ext cx="6600524" cy="2864531"/>
          </a:xfrm>
          <a:prstGeom prst="rect">
            <a:avLst/>
          </a:prstGeom>
        </p:spPr>
      </p:pic>
      <p:sp>
        <p:nvSpPr>
          <p:cNvPr id="2" name="Slide Number Placeholder 1">
            <a:extLst>
              <a:ext uri="{FF2B5EF4-FFF2-40B4-BE49-F238E27FC236}">
                <a16:creationId xmlns:a16="http://schemas.microsoft.com/office/drawing/2014/main" id="{795F5F98-33D2-4394-964C-48110ED3D2ED}"/>
              </a:ext>
            </a:extLst>
          </p:cNvPr>
          <p:cNvSpPr>
            <a:spLocks noGrp="1"/>
          </p:cNvSpPr>
          <p:nvPr>
            <p:ph type="sldNum" sz="quarter" idx="12"/>
          </p:nvPr>
        </p:nvSpPr>
        <p:spPr/>
        <p:txBody>
          <a:bodyPr/>
          <a:lstStyle/>
          <a:p>
            <a:fld id="{B6F15528-21DE-4FAA-801E-634DDDAF4B2B}" type="slidenum">
              <a:rPr lang="en-US" smtClean="0"/>
              <a:t>114</a:t>
            </a:fld>
            <a:endParaRPr lang="en-US"/>
          </a:p>
        </p:txBody>
      </p:sp>
    </p:spTree>
    <p:extLst>
      <p:ext uri="{BB962C8B-B14F-4D97-AF65-F5344CB8AC3E}">
        <p14:creationId xmlns:p14="http://schemas.microsoft.com/office/powerpoint/2010/main" val="19067758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4C249-C878-45BE-B486-A2673E90267A}"/>
              </a:ext>
            </a:extLst>
          </p:cNvPr>
          <p:cNvSpPr>
            <a:spLocks noGrp="1"/>
          </p:cNvSpPr>
          <p:nvPr>
            <p:ph idx="1"/>
          </p:nvPr>
        </p:nvSpPr>
        <p:spPr>
          <a:xfrm>
            <a:off x="582544" y="457201"/>
            <a:ext cx="6600524" cy="8036562"/>
          </a:xfrm>
        </p:spPr>
        <p:txBody>
          <a:bodyPr>
            <a:normAutofit/>
          </a:bodyPr>
          <a:lstStyle/>
          <a:p>
            <a:pPr marL="31365" indent="0">
              <a:buNone/>
            </a:pPr>
            <a:r>
              <a:rPr lang="en-US" sz="2000" b="1" dirty="0"/>
              <a:t>3. Manpower Planning: </a:t>
            </a:r>
            <a:r>
              <a:rPr lang="en-US" sz="2000" dirty="0"/>
              <a:t>The current rate of abandoned calls is approximately 30%. Propose a plan for manpower allocation during each time bucket (from 9 am to 9 pm) to reduce the abandon rate to 10%. In other words, you need to calculate the minimum number of agents required in each time bucket to ensure that at least 90 out of 100 calls are answered. Your Task: What is the minimum number of agents required in each time bucket to reduce the abandon rate to 10%?</a:t>
            </a:r>
          </a:p>
        </p:txBody>
      </p:sp>
      <p:pic>
        <p:nvPicPr>
          <p:cNvPr id="5" name="Picture 4">
            <a:extLst>
              <a:ext uri="{FF2B5EF4-FFF2-40B4-BE49-F238E27FC236}">
                <a16:creationId xmlns:a16="http://schemas.microsoft.com/office/drawing/2014/main" id="{AD9BC1B0-737A-4537-A314-32B0481E4109}"/>
              </a:ext>
            </a:extLst>
          </p:cNvPr>
          <p:cNvPicPr>
            <a:picLocks noChangeAspect="1"/>
          </p:cNvPicPr>
          <p:nvPr/>
        </p:nvPicPr>
        <p:blipFill>
          <a:blip r:embed="rId2"/>
          <a:stretch>
            <a:fillRect/>
          </a:stretch>
        </p:blipFill>
        <p:spPr>
          <a:xfrm>
            <a:off x="1492858" y="3728221"/>
            <a:ext cx="4786683" cy="1314834"/>
          </a:xfrm>
          <a:prstGeom prst="rect">
            <a:avLst/>
          </a:prstGeom>
        </p:spPr>
      </p:pic>
      <p:pic>
        <p:nvPicPr>
          <p:cNvPr id="7" name="Picture 6">
            <a:extLst>
              <a:ext uri="{FF2B5EF4-FFF2-40B4-BE49-F238E27FC236}">
                <a16:creationId xmlns:a16="http://schemas.microsoft.com/office/drawing/2014/main" id="{3842D70C-5D26-4747-B5BF-46E1DCDFD680}"/>
              </a:ext>
            </a:extLst>
          </p:cNvPr>
          <p:cNvPicPr>
            <a:picLocks noChangeAspect="1"/>
          </p:cNvPicPr>
          <p:nvPr/>
        </p:nvPicPr>
        <p:blipFill>
          <a:blip r:embed="rId3"/>
          <a:stretch>
            <a:fillRect/>
          </a:stretch>
        </p:blipFill>
        <p:spPr>
          <a:xfrm>
            <a:off x="582544" y="5884887"/>
            <a:ext cx="6600524" cy="2608876"/>
          </a:xfrm>
          <a:prstGeom prst="rect">
            <a:avLst/>
          </a:prstGeom>
        </p:spPr>
      </p:pic>
      <p:sp>
        <p:nvSpPr>
          <p:cNvPr id="2" name="Slide Number Placeholder 1">
            <a:extLst>
              <a:ext uri="{FF2B5EF4-FFF2-40B4-BE49-F238E27FC236}">
                <a16:creationId xmlns:a16="http://schemas.microsoft.com/office/drawing/2014/main" id="{A1CC6243-5CBC-42E7-BDA8-8EACB49B6D11}"/>
              </a:ext>
            </a:extLst>
          </p:cNvPr>
          <p:cNvSpPr>
            <a:spLocks noGrp="1"/>
          </p:cNvSpPr>
          <p:nvPr>
            <p:ph type="sldNum" sz="quarter" idx="12"/>
          </p:nvPr>
        </p:nvSpPr>
        <p:spPr/>
        <p:txBody>
          <a:bodyPr/>
          <a:lstStyle/>
          <a:p>
            <a:fld id="{B6F15528-21DE-4FAA-801E-634DDDAF4B2B}" type="slidenum">
              <a:rPr lang="en-US" smtClean="0"/>
              <a:t>115</a:t>
            </a:fld>
            <a:endParaRPr lang="en-US"/>
          </a:p>
        </p:txBody>
      </p:sp>
    </p:spTree>
    <p:extLst>
      <p:ext uri="{BB962C8B-B14F-4D97-AF65-F5344CB8AC3E}">
        <p14:creationId xmlns:p14="http://schemas.microsoft.com/office/powerpoint/2010/main" val="2449562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637F38-790A-4518-8786-D1FD9D1E0B24}"/>
              </a:ext>
            </a:extLst>
          </p:cNvPr>
          <p:cNvPicPr>
            <a:picLocks noGrp="1" noChangeAspect="1"/>
          </p:cNvPicPr>
          <p:nvPr>
            <p:ph idx="1"/>
          </p:nvPr>
        </p:nvPicPr>
        <p:blipFill>
          <a:blip r:embed="rId2"/>
          <a:stretch>
            <a:fillRect/>
          </a:stretch>
        </p:blipFill>
        <p:spPr>
          <a:xfrm>
            <a:off x="1409700" y="380479"/>
            <a:ext cx="4953000" cy="2397100"/>
          </a:xfrm>
        </p:spPr>
      </p:pic>
      <p:pic>
        <p:nvPicPr>
          <p:cNvPr id="7" name="Picture 6">
            <a:extLst>
              <a:ext uri="{FF2B5EF4-FFF2-40B4-BE49-F238E27FC236}">
                <a16:creationId xmlns:a16="http://schemas.microsoft.com/office/drawing/2014/main" id="{95E97863-E4F0-4706-AB09-6FAAC2BA7D63}"/>
              </a:ext>
            </a:extLst>
          </p:cNvPr>
          <p:cNvPicPr>
            <a:picLocks noChangeAspect="1"/>
          </p:cNvPicPr>
          <p:nvPr/>
        </p:nvPicPr>
        <p:blipFill>
          <a:blip r:embed="rId3"/>
          <a:stretch>
            <a:fillRect/>
          </a:stretch>
        </p:blipFill>
        <p:spPr>
          <a:xfrm>
            <a:off x="1242209" y="3096917"/>
            <a:ext cx="5287981" cy="2527344"/>
          </a:xfrm>
          <a:prstGeom prst="rect">
            <a:avLst/>
          </a:prstGeom>
        </p:spPr>
      </p:pic>
      <p:pic>
        <p:nvPicPr>
          <p:cNvPr id="9" name="Picture 8">
            <a:extLst>
              <a:ext uri="{FF2B5EF4-FFF2-40B4-BE49-F238E27FC236}">
                <a16:creationId xmlns:a16="http://schemas.microsoft.com/office/drawing/2014/main" id="{2A96AA5B-AA63-4574-B0CE-1F751FC0210A}"/>
              </a:ext>
            </a:extLst>
          </p:cNvPr>
          <p:cNvPicPr>
            <a:picLocks noChangeAspect="1"/>
          </p:cNvPicPr>
          <p:nvPr/>
        </p:nvPicPr>
        <p:blipFill>
          <a:blip r:embed="rId4"/>
          <a:stretch>
            <a:fillRect/>
          </a:stretch>
        </p:blipFill>
        <p:spPr>
          <a:xfrm>
            <a:off x="690995" y="5950526"/>
            <a:ext cx="6390409" cy="3232310"/>
          </a:xfrm>
          <a:prstGeom prst="rect">
            <a:avLst/>
          </a:prstGeom>
        </p:spPr>
      </p:pic>
      <p:sp>
        <p:nvSpPr>
          <p:cNvPr id="2" name="Slide Number Placeholder 1">
            <a:extLst>
              <a:ext uri="{FF2B5EF4-FFF2-40B4-BE49-F238E27FC236}">
                <a16:creationId xmlns:a16="http://schemas.microsoft.com/office/drawing/2014/main" id="{6385313F-3986-4F29-A189-5ECE7C6CB8A8}"/>
              </a:ext>
            </a:extLst>
          </p:cNvPr>
          <p:cNvSpPr>
            <a:spLocks noGrp="1"/>
          </p:cNvSpPr>
          <p:nvPr>
            <p:ph type="sldNum" sz="quarter" idx="12"/>
          </p:nvPr>
        </p:nvSpPr>
        <p:spPr/>
        <p:txBody>
          <a:bodyPr/>
          <a:lstStyle/>
          <a:p>
            <a:fld id="{B6F15528-21DE-4FAA-801E-634DDDAF4B2B}" type="slidenum">
              <a:rPr lang="en-US" smtClean="0"/>
              <a:t>116</a:t>
            </a:fld>
            <a:endParaRPr lang="en-US"/>
          </a:p>
        </p:txBody>
      </p:sp>
    </p:spTree>
    <p:extLst>
      <p:ext uri="{BB962C8B-B14F-4D97-AF65-F5344CB8AC3E}">
        <p14:creationId xmlns:p14="http://schemas.microsoft.com/office/powerpoint/2010/main" val="2660324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9199AE-EF45-46B2-B4EF-E92600A616BC}"/>
              </a:ext>
            </a:extLst>
          </p:cNvPr>
          <p:cNvSpPr>
            <a:spLocks noGrp="1"/>
          </p:cNvSpPr>
          <p:nvPr>
            <p:ph idx="1"/>
          </p:nvPr>
        </p:nvSpPr>
        <p:spPr>
          <a:xfrm>
            <a:off x="582544" y="381001"/>
            <a:ext cx="6600524" cy="8112762"/>
          </a:xfrm>
        </p:spPr>
        <p:txBody>
          <a:bodyPr>
            <a:normAutofit/>
          </a:bodyPr>
          <a:lstStyle/>
          <a:p>
            <a:pPr marL="31365" indent="0">
              <a:buNone/>
            </a:pPr>
            <a:r>
              <a:rPr lang="en-US" sz="2000" b="1" dirty="0"/>
              <a:t>4. Night Shift Manpower Planning: </a:t>
            </a:r>
            <a:r>
              <a:rPr lang="en-US" sz="2000" dirty="0"/>
              <a:t>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 The distribution of these 30 calls is as follows: Your Task: Propose a manpower plan for each time bucket throughout the day, keeping the maximum abandon rate at 10%.</a:t>
            </a:r>
          </a:p>
        </p:txBody>
      </p:sp>
      <p:pic>
        <p:nvPicPr>
          <p:cNvPr id="5" name="Picture 4">
            <a:extLst>
              <a:ext uri="{FF2B5EF4-FFF2-40B4-BE49-F238E27FC236}">
                <a16:creationId xmlns:a16="http://schemas.microsoft.com/office/drawing/2014/main" id="{779841F2-4191-45D1-BC52-D79EF1FAEF41}"/>
              </a:ext>
            </a:extLst>
          </p:cNvPr>
          <p:cNvPicPr>
            <a:picLocks noChangeAspect="1"/>
          </p:cNvPicPr>
          <p:nvPr/>
        </p:nvPicPr>
        <p:blipFill>
          <a:blip r:embed="rId2"/>
          <a:stretch>
            <a:fillRect/>
          </a:stretch>
        </p:blipFill>
        <p:spPr>
          <a:xfrm>
            <a:off x="1921039" y="3418305"/>
            <a:ext cx="3596030" cy="1068335"/>
          </a:xfrm>
          <a:prstGeom prst="rect">
            <a:avLst/>
          </a:prstGeom>
        </p:spPr>
      </p:pic>
      <p:pic>
        <p:nvPicPr>
          <p:cNvPr id="7" name="Picture 6">
            <a:extLst>
              <a:ext uri="{FF2B5EF4-FFF2-40B4-BE49-F238E27FC236}">
                <a16:creationId xmlns:a16="http://schemas.microsoft.com/office/drawing/2014/main" id="{F460D97C-075F-41D3-B54C-A36D6965D769}"/>
              </a:ext>
            </a:extLst>
          </p:cNvPr>
          <p:cNvPicPr>
            <a:picLocks noChangeAspect="1"/>
          </p:cNvPicPr>
          <p:nvPr/>
        </p:nvPicPr>
        <p:blipFill>
          <a:blip r:embed="rId3"/>
          <a:stretch>
            <a:fillRect/>
          </a:stretch>
        </p:blipFill>
        <p:spPr>
          <a:xfrm>
            <a:off x="1257948" y="4778777"/>
            <a:ext cx="4922213" cy="1984893"/>
          </a:xfrm>
          <a:prstGeom prst="rect">
            <a:avLst/>
          </a:prstGeom>
        </p:spPr>
      </p:pic>
      <p:pic>
        <p:nvPicPr>
          <p:cNvPr id="9" name="Picture 8">
            <a:extLst>
              <a:ext uri="{FF2B5EF4-FFF2-40B4-BE49-F238E27FC236}">
                <a16:creationId xmlns:a16="http://schemas.microsoft.com/office/drawing/2014/main" id="{DD08E030-D6AE-4FF7-AB6E-DB2B942A1B5D}"/>
              </a:ext>
            </a:extLst>
          </p:cNvPr>
          <p:cNvPicPr>
            <a:picLocks noChangeAspect="1"/>
          </p:cNvPicPr>
          <p:nvPr/>
        </p:nvPicPr>
        <p:blipFill>
          <a:blip r:embed="rId4"/>
          <a:stretch>
            <a:fillRect/>
          </a:stretch>
        </p:blipFill>
        <p:spPr>
          <a:xfrm>
            <a:off x="644597" y="6954860"/>
            <a:ext cx="6148916" cy="2722539"/>
          </a:xfrm>
          <a:prstGeom prst="rect">
            <a:avLst/>
          </a:prstGeom>
        </p:spPr>
      </p:pic>
      <p:sp>
        <p:nvSpPr>
          <p:cNvPr id="2" name="Slide Number Placeholder 1">
            <a:extLst>
              <a:ext uri="{FF2B5EF4-FFF2-40B4-BE49-F238E27FC236}">
                <a16:creationId xmlns:a16="http://schemas.microsoft.com/office/drawing/2014/main" id="{B25423BE-BBD3-42A8-B676-61DE43A52DAF}"/>
              </a:ext>
            </a:extLst>
          </p:cNvPr>
          <p:cNvSpPr>
            <a:spLocks noGrp="1"/>
          </p:cNvSpPr>
          <p:nvPr>
            <p:ph type="sldNum" sz="quarter" idx="12"/>
          </p:nvPr>
        </p:nvSpPr>
        <p:spPr/>
        <p:txBody>
          <a:bodyPr/>
          <a:lstStyle/>
          <a:p>
            <a:fld id="{B6F15528-21DE-4FAA-801E-634DDDAF4B2B}" type="slidenum">
              <a:rPr lang="en-US" smtClean="0"/>
              <a:t>117</a:t>
            </a:fld>
            <a:endParaRPr lang="en-US"/>
          </a:p>
        </p:txBody>
      </p:sp>
    </p:spTree>
    <p:extLst>
      <p:ext uri="{BB962C8B-B14F-4D97-AF65-F5344CB8AC3E}">
        <p14:creationId xmlns:p14="http://schemas.microsoft.com/office/powerpoint/2010/main" val="35397981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4F572-61ED-4BEE-B0E8-6EA7FDED71E4}"/>
              </a:ext>
            </a:extLst>
          </p:cNvPr>
          <p:cNvSpPr>
            <a:spLocks noGrp="1"/>
          </p:cNvSpPr>
          <p:nvPr>
            <p:ph idx="1"/>
          </p:nvPr>
        </p:nvSpPr>
        <p:spPr>
          <a:xfrm>
            <a:off x="582544" y="304800"/>
            <a:ext cx="6600524" cy="9448800"/>
          </a:xfrm>
        </p:spPr>
        <p:txBody>
          <a:bodyPr>
            <a:normAutofit lnSpcReduction="10000"/>
          </a:bodyPr>
          <a:lstStyle/>
          <a:p>
            <a:pPr marL="31365" indent="0" algn="ctr">
              <a:buNone/>
            </a:pPr>
            <a:r>
              <a:rPr lang="en-US" sz="3200" b="1" u="sng" dirty="0"/>
              <a:t>Analysis</a:t>
            </a:r>
            <a:br>
              <a:rPr lang="en-US" sz="3200" b="1" u="sng" dirty="0"/>
            </a:br>
            <a:endParaRPr lang="en-US" sz="3200" b="1" u="sng" dirty="0"/>
          </a:p>
          <a:p>
            <a:pPr marL="31365" indent="0">
              <a:buNone/>
            </a:pPr>
            <a:r>
              <a:rPr lang="en-US" sz="2000" dirty="0"/>
              <a:t>1. The average call duration remains fairly consistent throughout the day, ranging between 192.89 seconds and 203.41 seconds. The highest average call duration occurs between 10 am to 11 am (203.33 seconds), indicating potentially higher engagement or more complex calls during that time. There is a slight dip in average call duration during the lunchtime period (12 pm to 1 pm), suggesting quicker resolutions or fewer complex calls during that hour. After 1 pm, the average call duration fluctuates within a narrow range, indicating a stable pattern of customer interaction throughout the afternoon and early evening. This stable duration could suggest consistent call complexity and agent efficiency throughout the day.</a:t>
            </a:r>
            <a:br>
              <a:rPr lang="en-US" sz="2000" dirty="0"/>
            </a:br>
            <a:endParaRPr lang="en-US" sz="2000" dirty="0"/>
          </a:p>
          <a:p>
            <a:pPr marL="31365" indent="0">
              <a:buNone/>
            </a:pPr>
            <a:r>
              <a:rPr lang="en-US" sz="2000" dirty="0"/>
              <a:t>2. The busiest period is between 12 pm to 1 pm, accounting for 11.44% of the total calls, followed closely by 11 am to 12 pm with 10.38% of calls. This indicates a surge in call volume late in the morning and just after noon. The afternoon period (1 pm to 3 pm) maintains a high volume, with around 10.71% and 9.67% of calls, suggesting this time block is also critical for manpower allocation. Call volumes gradually decrease in the evening, with the least activity between 8 pm to 9 pm (3.48%), making it a less demanding time slot for staffing. The time slots 9 am to 10 am and 10 am to 11 am show moderate activity with 5.37% and 7.72%, respectively, suggesting a growing call trend as the day progresses. These patterns highlight peak hours around noon to early afternoon, requiring higher agent availability during these times to meet demand efficiently.</a:t>
            </a:r>
          </a:p>
          <a:p>
            <a:pPr marL="31365" indent="0">
              <a:buNone/>
            </a:pPr>
            <a:endParaRPr lang="en-US" dirty="0"/>
          </a:p>
        </p:txBody>
      </p:sp>
      <p:sp>
        <p:nvSpPr>
          <p:cNvPr id="2" name="Slide Number Placeholder 1">
            <a:extLst>
              <a:ext uri="{FF2B5EF4-FFF2-40B4-BE49-F238E27FC236}">
                <a16:creationId xmlns:a16="http://schemas.microsoft.com/office/drawing/2014/main" id="{2CA40913-27CD-4435-AED9-BBC29ACF8C29}"/>
              </a:ext>
            </a:extLst>
          </p:cNvPr>
          <p:cNvSpPr>
            <a:spLocks noGrp="1"/>
          </p:cNvSpPr>
          <p:nvPr>
            <p:ph type="sldNum" sz="quarter" idx="12"/>
          </p:nvPr>
        </p:nvSpPr>
        <p:spPr/>
        <p:txBody>
          <a:bodyPr/>
          <a:lstStyle/>
          <a:p>
            <a:fld id="{B6F15528-21DE-4FAA-801E-634DDDAF4B2B}" type="slidenum">
              <a:rPr lang="en-US" smtClean="0"/>
              <a:t>118</a:t>
            </a:fld>
            <a:endParaRPr lang="en-US"/>
          </a:p>
        </p:txBody>
      </p:sp>
    </p:spTree>
    <p:extLst>
      <p:ext uri="{BB962C8B-B14F-4D97-AF65-F5344CB8AC3E}">
        <p14:creationId xmlns:p14="http://schemas.microsoft.com/office/powerpoint/2010/main" val="36938732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55A16-796A-4E59-B451-06E4F39CAC01}"/>
              </a:ext>
            </a:extLst>
          </p:cNvPr>
          <p:cNvSpPr>
            <a:spLocks noGrp="1"/>
          </p:cNvSpPr>
          <p:nvPr>
            <p:ph idx="1"/>
          </p:nvPr>
        </p:nvSpPr>
        <p:spPr>
          <a:xfrm>
            <a:off x="582544" y="381000"/>
            <a:ext cx="6600524" cy="9524999"/>
          </a:xfrm>
        </p:spPr>
        <p:txBody>
          <a:bodyPr>
            <a:normAutofit fontScale="92500" lnSpcReduction="10000"/>
          </a:bodyPr>
          <a:lstStyle/>
          <a:p>
            <a:pPr marL="31365" indent="0">
              <a:buNone/>
            </a:pPr>
            <a:r>
              <a:rPr lang="en-US" sz="2000" dirty="0"/>
              <a:t>3. Average Calls per Agent: Each agent is estimated to handle about 198.6 calls within each time bucket. Desired Abandon Rate: Our objective is to decrease the abandonment rate from 30% to a target of 10%. This requires enhancing the call answered rate from 70% to 90%. Daily Incoming Calls: On average, the total number of incoming calls per day is 5,130. Calculation of Required Agents: To find the time needed to respond to 90% of incoming calls, we calculate: Time needed = 5130 (total no. of incoming calls per day) × 198.6 (average calls per agent) × 0.9 (required answered rate) / 3600 (seconds per hour) Subsequently, to determine the new total number of agents necessary per day, we divide this result by the number of hours each agent spends on consumer calls (4.5 hours): Total Agents = 255 / 4.5 = 56.67 ≈ 57 Agents allotted: Count of answered calls for each time bucket / Total count of answered calls × Total agents. </a:t>
            </a:r>
            <a:br>
              <a:rPr lang="en-US" sz="2000" dirty="0"/>
            </a:br>
            <a:endParaRPr lang="en-US" sz="2000" dirty="0"/>
          </a:p>
          <a:p>
            <a:pPr marL="31365" indent="0">
              <a:buNone/>
            </a:pPr>
            <a:r>
              <a:rPr lang="en-US" sz="2000" dirty="0"/>
              <a:t>4. For every 100 calls received during the day, there are 30 calls that come in at night. Therefore, with 5,130 day calls, the corresponding number of night calls is calculated as follows: 5,130 × 30 / 100 = 1,539 night calls This means there are 1,539 night calls in addition to the daytime volume of 5,130 calls. To maintain a 90% answered rate for these night calls, the additional working hours required can be computed as: 1,539 × 198.6 (average calls answered per second) × 0.9 / 3,600 (total seconds in an hour) ≈ 76.42 hours Consequently, the number of extra agents necessary to handle these night calls will be: 76.42 / 4.5 ≈ 17 agents . Therefore, to cover both day and night calls with a 90% answered rate, the total number of agents needed is: 57 (agents for day calls) + 17 (agents for night calls) = 74 agents ● In conclusion, a total of 74 agents are required daily to effectively manage consumer calls during both day and night shifts while ensuring that the answered rate is maintained at 90% (with an abandon rate of 10%).</a:t>
            </a:r>
          </a:p>
        </p:txBody>
      </p:sp>
      <p:sp>
        <p:nvSpPr>
          <p:cNvPr id="2" name="Slide Number Placeholder 1">
            <a:extLst>
              <a:ext uri="{FF2B5EF4-FFF2-40B4-BE49-F238E27FC236}">
                <a16:creationId xmlns:a16="http://schemas.microsoft.com/office/drawing/2014/main" id="{70CC7FEA-8C99-4312-B17D-DFD409207D6E}"/>
              </a:ext>
            </a:extLst>
          </p:cNvPr>
          <p:cNvSpPr>
            <a:spLocks noGrp="1"/>
          </p:cNvSpPr>
          <p:nvPr>
            <p:ph type="sldNum" sz="quarter" idx="12"/>
          </p:nvPr>
        </p:nvSpPr>
        <p:spPr/>
        <p:txBody>
          <a:bodyPr/>
          <a:lstStyle/>
          <a:p>
            <a:fld id="{B6F15528-21DE-4FAA-801E-634DDDAF4B2B}" type="slidenum">
              <a:rPr lang="en-US" smtClean="0"/>
              <a:t>119</a:t>
            </a:fld>
            <a:endParaRPr lang="en-US"/>
          </a:p>
        </p:txBody>
      </p:sp>
    </p:spTree>
    <p:extLst>
      <p:ext uri="{BB962C8B-B14F-4D97-AF65-F5344CB8AC3E}">
        <p14:creationId xmlns:p14="http://schemas.microsoft.com/office/powerpoint/2010/main" val="323383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3E783-D447-4CD0-B136-AF0D915F576E}"/>
              </a:ext>
            </a:extLst>
          </p:cNvPr>
          <p:cNvSpPr>
            <a:spLocks noGrp="1"/>
          </p:cNvSpPr>
          <p:nvPr>
            <p:ph idx="1"/>
          </p:nvPr>
        </p:nvSpPr>
        <p:spPr/>
        <p:txBody>
          <a:bodyPr>
            <a:normAutofit/>
          </a:bodyPr>
          <a:lstStyle/>
          <a:p>
            <a:pPr marL="31365" indent="0">
              <a:buNone/>
            </a:pPr>
            <a:r>
              <a:rPr lang="en-US" sz="2000" b="1" dirty="0"/>
              <a:t>B) Investor Metrics:</a:t>
            </a:r>
          </a:p>
          <a:p>
            <a:pPr marL="31365" indent="0">
              <a:buNone/>
            </a:pPr>
            <a:endParaRPr lang="en-US" sz="2000" dirty="0"/>
          </a:p>
          <a:p>
            <a:pPr marL="31365" indent="0">
              <a:buNone/>
            </a:pPr>
            <a:r>
              <a:rPr lang="en-US" sz="2000" b="1" dirty="0"/>
              <a:t>1. User Engagement: </a:t>
            </a:r>
            <a:r>
              <a:rPr lang="en-US" sz="2000" dirty="0"/>
              <a:t>Investors want to know if users are still active and posting on Instagram or if they are making fewer posts.</a:t>
            </a:r>
          </a:p>
          <a:p>
            <a:pPr marL="31365" indent="0">
              <a:buNone/>
            </a:pPr>
            <a:r>
              <a:rPr lang="en-US" sz="2000" dirty="0"/>
              <a:t>Your Task: Calculate the average number of posts per user on Instagram. Also, provide the total number of photos on Instagram divided by the total number of users.</a:t>
            </a:r>
          </a:p>
          <a:p>
            <a:pPr marL="31365" indent="0">
              <a:buNone/>
            </a:pPr>
            <a:r>
              <a:rPr lang="en-US" sz="2000" b="1" dirty="0"/>
              <a:t>2. Bots &amp; Fake Accounts: </a:t>
            </a:r>
            <a:r>
              <a:rPr lang="en-US" sz="2000" dirty="0"/>
              <a:t>Investors want to know if the platform is crowded with fake and dummy accounts.</a:t>
            </a:r>
          </a:p>
          <a:p>
            <a:pPr marL="31365" indent="0">
              <a:buNone/>
            </a:pPr>
            <a:r>
              <a:rPr lang="en-US" sz="2000" dirty="0"/>
              <a:t>Your Task: Identify users (potential bots) who have liked every single photo on the site, as this is not typically possible for a normal user.</a:t>
            </a:r>
          </a:p>
        </p:txBody>
      </p:sp>
      <p:sp>
        <p:nvSpPr>
          <p:cNvPr id="2" name="Slide Number Placeholder 1">
            <a:extLst>
              <a:ext uri="{FF2B5EF4-FFF2-40B4-BE49-F238E27FC236}">
                <a16:creationId xmlns:a16="http://schemas.microsoft.com/office/drawing/2014/main" id="{43CF8B06-6DE4-4C89-9739-5BD796676361}"/>
              </a:ext>
            </a:extLst>
          </p:cNvPr>
          <p:cNvSpPr>
            <a:spLocks noGrp="1"/>
          </p:cNvSpPr>
          <p:nvPr>
            <p:ph type="sldNum" sz="quarter" idx="12"/>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11218231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2D54A-3B87-4C59-9BA6-F516841A4C91}"/>
              </a:ext>
            </a:extLst>
          </p:cNvPr>
          <p:cNvSpPr>
            <a:spLocks noGrp="1"/>
          </p:cNvSpPr>
          <p:nvPr>
            <p:ph idx="1"/>
          </p:nvPr>
        </p:nvSpPr>
        <p:spPr>
          <a:xfrm>
            <a:off x="582544" y="1752601"/>
            <a:ext cx="6600524" cy="6741162"/>
          </a:xfrm>
        </p:spPr>
        <p:txBody>
          <a:bodyPr>
            <a:normAutofit/>
          </a:bodyPr>
          <a:lstStyle/>
          <a:p>
            <a:pPr marL="31365" indent="0" algn="ctr">
              <a:buNone/>
            </a:pPr>
            <a:r>
              <a:rPr lang="en-US" sz="3200" b="1" u="sng" dirty="0"/>
              <a:t>Conclusion</a:t>
            </a:r>
          </a:p>
          <a:p>
            <a:pPr marL="31365" indent="0" algn="ctr">
              <a:buNone/>
            </a:pPr>
            <a:endParaRPr lang="en-US" sz="3200" b="1" u="sng" dirty="0"/>
          </a:p>
          <a:p>
            <a:pPr marL="31365" indent="0">
              <a:buNone/>
            </a:pPr>
            <a:r>
              <a:rPr lang="en-US" sz="2000" dirty="0"/>
              <a:t>Through this project, I analyzed the inbound call volume trends for ABC Insurance Company, focusing on customer experience (CX) analytics. I identified peak call periods and proposed strategies to reduce the current 30% abandon rate to 10% by determining that 74 agents are required daily to maintain a 90% answered rate. This analysis not only provided insights into average call durations and agent performance metrics but also led to actionable recommendations for effective manpower allocation across various time buckets. Overall, the project enhanced my understanding of the critical role that data-driven decision-making plays in optimizing staffing levels and improving customer satisfaction in the call center environment.</a:t>
            </a:r>
          </a:p>
          <a:p>
            <a:pPr marL="31365" indent="0">
              <a:buNone/>
            </a:pPr>
            <a:endParaRPr lang="en-US" sz="2000" dirty="0"/>
          </a:p>
        </p:txBody>
      </p:sp>
      <p:sp>
        <p:nvSpPr>
          <p:cNvPr id="2" name="Slide Number Placeholder 1">
            <a:extLst>
              <a:ext uri="{FF2B5EF4-FFF2-40B4-BE49-F238E27FC236}">
                <a16:creationId xmlns:a16="http://schemas.microsoft.com/office/drawing/2014/main" id="{58468141-45E6-47A5-B1EA-3C3DFC243A64}"/>
              </a:ext>
            </a:extLst>
          </p:cNvPr>
          <p:cNvSpPr>
            <a:spLocks noGrp="1"/>
          </p:cNvSpPr>
          <p:nvPr>
            <p:ph type="sldNum" sz="quarter" idx="12"/>
          </p:nvPr>
        </p:nvSpPr>
        <p:spPr/>
        <p:txBody>
          <a:bodyPr/>
          <a:lstStyle/>
          <a:p>
            <a:fld id="{B6F15528-21DE-4FAA-801E-634DDDAF4B2B}" type="slidenum">
              <a:rPr lang="en-US" smtClean="0"/>
              <a:t>120</a:t>
            </a:fld>
            <a:endParaRPr lang="en-US"/>
          </a:p>
        </p:txBody>
      </p:sp>
    </p:spTree>
    <p:extLst>
      <p:ext uri="{BB962C8B-B14F-4D97-AF65-F5344CB8AC3E}">
        <p14:creationId xmlns:p14="http://schemas.microsoft.com/office/powerpoint/2010/main" val="15419872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AF0C-141F-4541-84A5-BE34E4BB3703}"/>
              </a:ext>
            </a:extLst>
          </p:cNvPr>
          <p:cNvSpPr>
            <a:spLocks noGrp="1"/>
          </p:cNvSpPr>
          <p:nvPr>
            <p:ph type="title"/>
          </p:nvPr>
        </p:nvSpPr>
        <p:spPr/>
        <p:txBody>
          <a:bodyPr>
            <a:normAutofit/>
          </a:bodyPr>
          <a:lstStyle/>
          <a:p>
            <a:r>
              <a:rPr lang="en-US" sz="4400" dirty="0"/>
              <a:t>Appendix</a:t>
            </a:r>
          </a:p>
        </p:txBody>
      </p:sp>
      <p:sp>
        <p:nvSpPr>
          <p:cNvPr id="3" name="Content Placeholder 2">
            <a:extLst>
              <a:ext uri="{FF2B5EF4-FFF2-40B4-BE49-F238E27FC236}">
                <a16:creationId xmlns:a16="http://schemas.microsoft.com/office/drawing/2014/main" id="{D55CE00F-DC6D-42AB-87FE-E55BB177AE65}"/>
              </a:ext>
            </a:extLst>
          </p:cNvPr>
          <p:cNvSpPr>
            <a:spLocks noGrp="1"/>
          </p:cNvSpPr>
          <p:nvPr>
            <p:ph idx="1"/>
          </p:nvPr>
        </p:nvSpPr>
        <p:spPr>
          <a:xfrm>
            <a:off x="582544" y="2514600"/>
            <a:ext cx="6600524" cy="5952835"/>
          </a:xfrm>
        </p:spPr>
        <p:txBody>
          <a:bodyPr>
            <a:normAutofit/>
          </a:bodyPr>
          <a:lstStyle/>
          <a:p>
            <a:pPr marL="31365" indent="0">
              <a:buNone/>
            </a:pPr>
            <a:r>
              <a:rPr lang="en-US" sz="2000" b="1" dirty="0"/>
              <a:t>1. Data Analytics Process: -</a:t>
            </a:r>
          </a:p>
          <a:p>
            <a:pPr marL="31365" indent="0">
              <a:buNone/>
            </a:pPr>
            <a:r>
              <a:rPr lang="en-US" sz="2000" dirty="0"/>
              <a:t>Link for the PDF: </a:t>
            </a:r>
            <a:r>
              <a:rPr lang="en-US" sz="2000" dirty="0">
                <a:hlinkClick r:id="rId2"/>
              </a:rPr>
              <a:t>Project 1.pdf</a:t>
            </a:r>
            <a:endParaRPr lang="en-US" sz="2000" dirty="0"/>
          </a:p>
          <a:p>
            <a:pPr marL="31365" indent="0">
              <a:buNone/>
            </a:pPr>
            <a:endParaRPr lang="en-US" sz="2000" dirty="0"/>
          </a:p>
          <a:p>
            <a:pPr marL="31365" indent="0">
              <a:buNone/>
            </a:pPr>
            <a:r>
              <a:rPr lang="en-US" sz="2000" b="1" dirty="0"/>
              <a:t>2. Instagram User Analytics: -</a:t>
            </a:r>
          </a:p>
          <a:p>
            <a:pPr marL="31365" indent="0">
              <a:buNone/>
            </a:pPr>
            <a:r>
              <a:rPr lang="en-US" sz="2000" dirty="0"/>
              <a:t>Link for the PDF: </a:t>
            </a:r>
            <a:r>
              <a:rPr lang="en-US" sz="2000" dirty="0">
                <a:hlinkClick r:id="rId3"/>
              </a:rPr>
              <a:t>Project 2.pdf</a:t>
            </a:r>
            <a:endParaRPr lang="en-US" sz="2000" dirty="0"/>
          </a:p>
          <a:p>
            <a:pPr marL="31365" indent="0">
              <a:buNone/>
            </a:pPr>
            <a:endParaRPr lang="en-US" sz="2000" dirty="0"/>
          </a:p>
          <a:p>
            <a:pPr marL="31365" indent="0">
              <a:buNone/>
            </a:pPr>
            <a:r>
              <a:rPr lang="en-US" sz="2000" b="1" dirty="0"/>
              <a:t>3. Operation Analytics and Investigating Metric Spike Analysis: - </a:t>
            </a:r>
          </a:p>
          <a:p>
            <a:pPr marL="31365" indent="0">
              <a:buNone/>
            </a:pPr>
            <a:r>
              <a:rPr lang="en-US" sz="2000" dirty="0"/>
              <a:t>Link for the PDF: </a:t>
            </a:r>
            <a:r>
              <a:rPr lang="en-US" sz="2000" dirty="0">
                <a:hlinkClick r:id="rId4"/>
              </a:rPr>
              <a:t>Project 3.pdf</a:t>
            </a:r>
            <a:endParaRPr lang="en-US" sz="2000" dirty="0"/>
          </a:p>
          <a:p>
            <a:pPr marL="31365" indent="0">
              <a:buNone/>
            </a:pPr>
            <a:endParaRPr lang="en-US" sz="2000" dirty="0"/>
          </a:p>
          <a:p>
            <a:pPr marL="31365" indent="0">
              <a:buNone/>
            </a:pPr>
            <a:r>
              <a:rPr lang="en-US" sz="2000" b="1" dirty="0"/>
              <a:t>4. Hiring Process Analytics: -</a:t>
            </a:r>
          </a:p>
          <a:p>
            <a:pPr marL="31365" indent="0">
              <a:buNone/>
            </a:pPr>
            <a:r>
              <a:rPr lang="en-US" sz="2000" dirty="0"/>
              <a:t>Link for the PDF: </a:t>
            </a:r>
            <a:r>
              <a:rPr lang="en-US" sz="2000" dirty="0">
                <a:hlinkClick r:id="rId5"/>
              </a:rPr>
              <a:t>Project 4.pdf</a:t>
            </a:r>
            <a:endParaRPr lang="en-US" sz="2000" dirty="0"/>
          </a:p>
        </p:txBody>
      </p:sp>
      <p:sp>
        <p:nvSpPr>
          <p:cNvPr id="4" name="Slide Number Placeholder 3">
            <a:extLst>
              <a:ext uri="{FF2B5EF4-FFF2-40B4-BE49-F238E27FC236}">
                <a16:creationId xmlns:a16="http://schemas.microsoft.com/office/drawing/2014/main" id="{905C5034-0212-4E8D-B037-6A99A1943C7F}"/>
              </a:ext>
            </a:extLst>
          </p:cNvPr>
          <p:cNvSpPr>
            <a:spLocks noGrp="1"/>
          </p:cNvSpPr>
          <p:nvPr>
            <p:ph type="sldNum" sz="quarter" idx="12"/>
          </p:nvPr>
        </p:nvSpPr>
        <p:spPr/>
        <p:txBody>
          <a:bodyPr/>
          <a:lstStyle/>
          <a:p>
            <a:fld id="{B6F15528-21DE-4FAA-801E-634DDDAF4B2B}" type="slidenum">
              <a:rPr lang="en-US" smtClean="0"/>
              <a:t>121</a:t>
            </a:fld>
            <a:endParaRPr lang="en-US"/>
          </a:p>
        </p:txBody>
      </p:sp>
    </p:spTree>
    <p:extLst>
      <p:ext uri="{BB962C8B-B14F-4D97-AF65-F5344CB8AC3E}">
        <p14:creationId xmlns:p14="http://schemas.microsoft.com/office/powerpoint/2010/main" val="74923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DCDC2D-8656-4567-88A4-061ED34CEFE3}"/>
              </a:ext>
            </a:extLst>
          </p:cNvPr>
          <p:cNvSpPr>
            <a:spLocks noGrp="1"/>
          </p:cNvSpPr>
          <p:nvPr>
            <p:ph idx="1"/>
          </p:nvPr>
        </p:nvSpPr>
        <p:spPr>
          <a:xfrm>
            <a:off x="582544" y="1295399"/>
            <a:ext cx="6600524" cy="7198363"/>
          </a:xfrm>
        </p:spPr>
        <p:txBody>
          <a:bodyPr>
            <a:normAutofit/>
          </a:bodyPr>
          <a:lstStyle/>
          <a:p>
            <a:pPr marL="31365" indent="0">
              <a:buNone/>
            </a:pPr>
            <a:r>
              <a:rPr lang="en-US" sz="2000" b="1" dirty="0"/>
              <a:t>5. IMDB Movie Analysis: -</a:t>
            </a:r>
          </a:p>
          <a:p>
            <a:pPr marL="31365" indent="0">
              <a:buNone/>
            </a:pPr>
            <a:r>
              <a:rPr lang="en-US" sz="2000" dirty="0"/>
              <a:t>Link for the PDF: </a:t>
            </a:r>
            <a:r>
              <a:rPr lang="en-US" sz="2000" dirty="0">
                <a:hlinkClick r:id="rId2"/>
              </a:rPr>
              <a:t>Project 5.pdf</a:t>
            </a:r>
            <a:endParaRPr lang="en-US" sz="2000" dirty="0"/>
          </a:p>
          <a:p>
            <a:pPr marL="31365" indent="0">
              <a:buNone/>
            </a:pPr>
            <a:r>
              <a:rPr lang="en-US" sz="2000" dirty="0"/>
              <a:t>Link for Excel File: </a:t>
            </a:r>
            <a:r>
              <a:rPr lang="en-US" sz="2000" dirty="0">
                <a:hlinkClick r:id="rId3"/>
              </a:rPr>
              <a:t>Project 5 excel </a:t>
            </a:r>
            <a:endParaRPr lang="en-US" sz="2000" dirty="0"/>
          </a:p>
          <a:p>
            <a:pPr marL="31365" indent="0">
              <a:buNone/>
            </a:pPr>
            <a:endParaRPr lang="en-US" sz="2000" dirty="0"/>
          </a:p>
          <a:p>
            <a:pPr marL="31365" indent="0">
              <a:buNone/>
            </a:pPr>
            <a:r>
              <a:rPr lang="en-US" sz="2000" b="1" dirty="0"/>
              <a:t>6. Bank Loan Case Study: - </a:t>
            </a:r>
          </a:p>
          <a:p>
            <a:pPr marL="31365" indent="0">
              <a:buNone/>
            </a:pPr>
            <a:r>
              <a:rPr lang="en-US" sz="2000" dirty="0"/>
              <a:t>Link for the PDF: </a:t>
            </a:r>
            <a:r>
              <a:rPr lang="en-US" sz="2000" dirty="0">
                <a:hlinkClick r:id="rId4"/>
              </a:rPr>
              <a:t>Project 6.pdf</a:t>
            </a:r>
            <a:endParaRPr lang="en-US" sz="2000" dirty="0"/>
          </a:p>
          <a:p>
            <a:pPr marL="31365" indent="0">
              <a:buNone/>
            </a:pPr>
            <a:r>
              <a:rPr lang="en-US" sz="2000" dirty="0"/>
              <a:t>Link for Excel File: </a:t>
            </a:r>
            <a:r>
              <a:rPr lang="en-US" sz="2000" dirty="0">
                <a:hlinkClick r:id="rId5"/>
              </a:rPr>
              <a:t>Project 6 excel</a:t>
            </a:r>
            <a:endParaRPr lang="en-US" sz="2000" dirty="0"/>
          </a:p>
          <a:p>
            <a:pPr marL="31365" indent="0">
              <a:buNone/>
            </a:pPr>
            <a:endParaRPr lang="en-US" sz="2000" dirty="0"/>
          </a:p>
          <a:p>
            <a:pPr marL="31365" indent="0">
              <a:buNone/>
            </a:pPr>
            <a:r>
              <a:rPr lang="en-US" sz="2000" b="1" dirty="0"/>
              <a:t>7. Analyzing the Impact of Car Features on Price and Profitability: -</a:t>
            </a:r>
          </a:p>
          <a:p>
            <a:pPr marL="31365" indent="0">
              <a:buNone/>
            </a:pPr>
            <a:r>
              <a:rPr lang="en-US" sz="2000" dirty="0"/>
              <a:t>Link for the PDF: </a:t>
            </a:r>
            <a:r>
              <a:rPr lang="en-US" sz="2000" dirty="0">
                <a:hlinkClick r:id="rId6"/>
              </a:rPr>
              <a:t>Project 7.pdf</a:t>
            </a:r>
            <a:endParaRPr lang="en-US" sz="2000" dirty="0"/>
          </a:p>
          <a:p>
            <a:pPr marL="31365" indent="0">
              <a:buNone/>
            </a:pPr>
            <a:r>
              <a:rPr lang="en-US" sz="2000" dirty="0"/>
              <a:t>Link for Excel File:  </a:t>
            </a:r>
            <a:r>
              <a:rPr lang="en-US" sz="2000" dirty="0">
                <a:hlinkClick r:id="rId7"/>
              </a:rPr>
              <a:t>Project 7 excel</a:t>
            </a:r>
            <a:endParaRPr lang="en-US" sz="2000" dirty="0"/>
          </a:p>
          <a:p>
            <a:pPr marL="31365" indent="0">
              <a:buNone/>
            </a:pPr>
            <a:endParaRPr lang="en-US" sz="2000" dirty="0"/>
          </a:p>
          <a:p>
            <a:pPr marL="31365" indent="0">
              <a:buNone/>
            </a:pPr>
            <a:r>
              <a:rPr lang="en-US" sz="2000" b="1" dirty="0"/>
              <a:t>8. ABC Call Volume Trend Analysis: -</a:t>
            </a:r>
          </a:p>
          <a:p>
            <a:pPr marL="31365" indent="0">
              <a:buNone/>
            </a:pPr>
            <a:r>
              <a:rPr lang="en-US" sz="2000" dirty="0"/>
              <a:t>Link for the PDF: </a:t>
            </a:r>
            <a:r>
              <a:rPr lang="en-US" sz="2000" dirty="0">
                <a:hlinkClick r:id="rId8"/>
              </a:rPr>
              <a:t>Project 8.pdf</a:t>
            </a:r>
            <a:endParaRPr lang="en-US" sz="2000" dirty="0"/>
          </a:p>
          <a:p>
            <a:pPr marL="31365" indent="0">
              <a:buNone/>
            </a:pPr>
            <a:r>
              <a:rPr lang="en-US" sz="2000" dirty="0"/>
              <a:t>Link for Excel File: </a:t>
            </a:r>
            <a:r>
              <a:rPr lang="en-US" sz="2000" dirty="0">
                <a:hlinkClick r:id="rId9"/>
              </a:rPr>
              <a:t>Project 8 excel</a:t>
            </a:r>
            <a:endParaRPr lang="en-US" sz="2000" dirty="0"/>
          </a:p>
        </p:txBody>
      </p:sp>
      <p:sp>
        <p:nvSpPr>
          <p:cNvPr id="2" name="Slide Number Placeholder 1">
            <a:extLst>
              <a:ext uri="{FF2B5EF4-FFF2-40B4-BE49-F238E27FC236}">
                <a16:creationId xmlns:a16="http://schemas.microsoft.com/office/drawing/2014/main" id="{03976380-BB24-4441-BA18-B87E8810EE61}"/>
              </a:ext>
            </a:extLst>
          </p:cNvPr>
          <p:cNvSpPr>
            <a:spLocks noGrp="1"/>
          </p:cNvSpPr>
          <p:nvPr>
            <p:ph type="sldNum" sz="quarter" idx="12"/>
          </p:nvPr>
        </p:nvSpPr>
        <p:spPr/>
        <p:txBody>
          <a:bodyPr/>
          <a:lstStyle/>
          <a:p>
            <a:fld id="{B6F15528-21DE-4FAA-801E-634DDDAF4B2B}" type="slidenum">
              <a:rPr lang="en-US" smtClean="0"/>
              <a:t>122</a:t>
            </a:fld>
            <a:endParaRPr lang="en-US"/>
          </a:p>
        </p:txBody>
      </p:sp>
    </p:spTree>
    <p:extLst>
      <p:ext uri="{BB962C8B-B14F-4D97-AF65-F5344CB8AC3E}">
        <p14:creationId xmlns:p14="http://schemas.microsoft.com/office/powerpoint/2010/main" val="353482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7FA0-AAE7-4279-BCCF-42FA6B7027C2}"/>
              </a:ext>
            </a:extLst>
          </p:cNvPr>
          <p:cNvSpPr>
            <a:spLocks noGrp="1"/>
          </p:cNvSpPr>
          <p:nvPr>
            <p:ph idx="1"/>
          </p:nvPr>
        </p:nvSpPr>
        <p:spPr/>
        <p:txBody>
          <a:bodyPr/>
          <a:lstStyle/>
          <a:p>
            <a:pPr marL="31365" indent="0" algn="ctr">
              <a:buNone/>
            </a:pPr>
            <a:r>
              <a:rPr lang="en-US" sz="3200" b="1" u="sng" dirty="0"/>
              <a:t>Design</a:t>
            </a:r>
            <a:r>
              <a:rPr lang="en-US" dirty="0"/>
              <a:t> </a:t>
            </a:r>
          </a:p>
          <a:p>
            <a:pPr marL="31365" indent="0">
              <a:buNone/>
            </a:pPr>
            <a:endParaRPr lang="en-US" dirty="0"/>
          </a:p>
          <a:p>
            <a:pPr marL="31365" indent="0">
              <a:buNone/>
            </a:pPr>
            <a:r>
              <a:rPr lang="en-US" sz="2000" dirty="0"/>
              <a:t>Steps followed to load the data into the database:</a:t>
            </a:r>
          </a:p>
          <a:p>
            <a:pPr marL="31365" indent="0">
              <a:buNone/>
            </a:pPr>
            <a:r>
              <a:rPr lang="en-US" sz="2000" dirty="0"/>
              <a:t>- A new schema named `ig_clone` was created in MySQL.</a:t>
            </a:r>
          </a:p>
          <a:p>
            <a:pPr marL="31365" indent="0">
              <a:buNone/>
            </a:pPr>
            <a:r>
              <a:rPr lang="en-US" sz="2000" dirty="0"/>
              <a:t>- The dataset was imported into MySQL and executed.</a:t>
            </a:r>
          </a:p>
          <a:p>
            <a:pPr marL="31365" indent="0">
              <a:buNone/>
            </a:pPr>
            <a:r>
              <a:rPr lang="en-US" sz="2000" dirty="0"/>
              <a:t>- All tables and data were successfully loaded into the database.</a:t>
            </a:r>
          </a:p>
          <a:p>
            <a:pPr marL="31365" indent="0">
              <a:buNone/>
            </a:pPr>
            <a:r>
              <a:rPr lang="en-US" sz="2000" dirty="0"/>
              <a:t>- The `SELECT` command can be used to retrieve the desired results from the database.</a:t>
            </a:r>
          </a:p>
        </p:txBody>
      </p:sp>
      <p:sp>
        <p:nvSpPr>
          <p:cNvPr id="2" name="Slide Number Placeholder 1">
            <a:extLst>
              <a:ext uri="{FF2B5EF4-FFF2-40B4-BE49-F238E27FC236}">
                <a16:creationId xmlns:a16="http://schemas.microsoft.com/office/drawing/2014/main" id="{74AD49C2-5714-4B4B-B7C8-65630C4D3799}"/>
              </a:ext>
            </a:extLst>
          </p:cNvPr>
          <p:cNvSpPr>
            <a:spLocks noGrp="1"/>
          </p:cNvSpPr>
          <p:nvPr>
            <p:ph type="sldNum" sz="quarter" idx="12"/>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4103972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B929C-39D7-44DD-AE8F-9184EA387CFE}"/>
              </a:ext>
            </a:extLst>
          </p:cNvPr>
          <p:cNvSpPr>
            <a:spLocks noGrp="1"/>
          </p:cNvSpPr>
          <p:nvPr>
            <p:ph idx="1"/>
          </p:nvPr>
        </p:nvSpPr>
        <p:spPr>
          <a:xfrm>
            <a:off x="582544" y="1143000"/>
            <a:ext cx="6600524" cy="8153400"/>
          </a:xfrm>
        </p:spPr>
        <p:txBody>
          <a:bodyPr>
            <a:normAutofit/>
          </a:bodyPr>
          <a:lstStyle/>
          <a:p>
            <a:pPr marL="31365" indent="0" algn="ctr">
              <a:buNone/>
            </a:pPr>
            <a:r>
              <a:rPr lang="en-US" sz="3200" b="1" u="sng" dirty="0"/>
              <a:t>Findings</a:t>
            </a:r>
          </a:p>
          <a:p>
            <a:pPr marL="31365" indent="0">
              <a:buNone/>
            </a:pPr>
            <a:endParaRPr lang="en-US" sz="2000" b="1" dirty="0"/>
          </a:p>
          <a:p>
            <a:pPr marL="31365" indent="0">
              <a:buNone/>
            </a:pPr>
            <a:r>
              <a:rPr lang="en-US" sz="2000" b="1" dirty="0"/>
              <a:t>A) Marketing Analysis:</a:t>
            </a:r>
            <a:endParaRPr lang="en-US" sz="2000" b="1" u="sng" dirty="0"/>
          </a:p>
          <a:p>
            <a:pPr marL="31365" indent="0">
              <a:buNone/>
            </a:pPr>
            <a:r>
              <a:rPr lang="en-US" sz="2000" b="1" dirty="0"/>
              <a:t>1. Loyal User Reward: </a:t>
            </a:r>
            <a:r>
              <a:rPr lang="en-US" sz="2000" dirty="0"/>
              <a:t>The marketing team wants to reward the most loyal users, i.e., those who have been using the platform for the longest time.</a:t>
            </a:r>
          </a:p>
          <a:p>
            <a:pPr marL="31365" indent="0">
              <a:buNone/>
            </a:pPr>
            <a:r>
              <a:rPr lang="en-US" sz="2000" dirty="0"/>
              <a:t>Your Task: Identify the five oldest users on Instagram from the provided database.</a:t>
            </a:r>
          </a:p>
          <a:p>
            <a:pPr marL="31365" indent="0">
              <a:buNone/>
            </a:pPr>
            <a:endParaRPr lang="en-US" sz="2000" dirty="0"/>
          </a:p>
          <a:p>
            <a:pPr marL="31365" indent="0">
              <a:buNone/>
            </a:pPr>
            <a:r>
              <a:rPr lang="en-US" sz="2000" b="1" dirty="0"/>
              <a:t>Code: </a:t>
            </a:r>
            <a:br>
              <a:rPr lang="en-US" sz="2000" dirty="0"/>
            </a:br>
            <a:r>
              <a:rPr lang="en-US" sz="2000" dirty="0"/>
              <a:t>		select * from users </a:t>
            </a:r>
            <a:br>
              <a:rPr lang="en-US" sz="2000" dirty="0"/>
            </a:br>
            <a:r>
              <a:rPr lang="en-US" sz="2000" dirty="0"/>
              <a:t>           order by created_at limit 5; </a:t>
            </a:r>
          </a:p>
          <a:p>
            <a:pPr marL="31365" indent="0">
              <a:buNone/>
            </a:pPr>
            <a:br>
              <a:rPr lang="en-US" sz="2000" dirty="0"/>
            </a:br>
            <a:r>
              <a:rPr lang="en-US" sz="2000" b="1" dirty="0"/>
              <a:t>Output:</a:t>
            </a:r>
          </a:p>
          <a:p>
            <a:pPr marL="31365" indent="0">
              <a:buNone/>
            </a:pPr>
            <a:endParaRPr lang="en-US" sz="2000" dirty="0"/>
          </a:p>
          <a:p>
            <a:pPr marL="31365" indent="0">
              <a:buNone/>
            </a:pPr>
            <a:endParaRPr lang="en-US" sz="3200" b="1" u="sng" dirty="0"/>
          </a:p>
        </p:txBody>
      </p:sp>
      <p:pic>
        <p:nvPicPr>
          <p:cNvPr id="5" name="Picture 4">
            <a:extLst>
              <a:ext uri="{FF2B5EF4-FFF2-40B4-BE49-F238E27FC236}">
                <a16:creationId xmlns:a16="http://schemas.microsoft.com/office/drawing/2014/main" id="{E6F6398F-EF0D-461B-B215-1930D2DFDFAA}"/>
              </a:ext>
            </a:extLst>
          </p:cNvPr>
          <p:cNvPicPr>
            <a:picLocks noChangeAspect="1"/>
          </p:cNvPicPr>
          <p:nvPr/>
        </p:nvPicPr>
        <p:blipFill>
          <a:blip r:embed="rId2"/>
          <a:stretch>
            <a:fillRect/>
          </a:stretch>
        </p:blipFill>
        <p:spPr>
          <a:xfrm>
            <a:off x="1629829" y="6705600"/>
            <a:ext cx="4505954" cy="1800476"/>
          </a:xfrm>
          <a:prstGeom prst="rect">
            <a:avLst/>
          </a:prstGeom>
        </p:spPr>
      </p:pic>
      <p:sp>
        <p:nvSpPr>
          <p:cNvPr id="2" name="Slide Number Placeholder 1">
            <a:extLst>
              <a:ext uri="{FF2B5EF4-FFF2-40B4-BE49-F238E27FC236}">
                <a16:creationId xmlns:a16="http://schemas.microsoft.com/office/drawing/2014/main" id="{1B9E8733-51E7-4613-8131-A550CF0C220B}"/>
              </a:ext>
            </a:extLst>
          </p:cNvPr>
          <p:cNvSpPr>
            <a:spLocks noGrp="1"/>
          </p:cNvSpPr>
          <p:nvPr>
            <p:ph type="sldNum" sz="quarter" idx="12"/>
          </p:nvPr>
        </p:nvSpPr>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280510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63E62D-96F3-4E32-BA85-93B06B332135}"/>
              </a:ext>
            </a:extLst>
          </p:cNvPr>
          <p:cNvSpPr>
            <a:spLocks noGrp="1"/>
          </p:cNvSpPr>
          <p:nvPr>
            <p:ph idx="1"/>
          </p:nvPr>
        </p:nvSpPr>
        <p:spPr>
          <a:xfrm>
            <a:off x="582544" y="914400"/>
            <a:ext cx="6600524" cy="9143999"/>
          </a:xfrm>
        </p:spPr>
        <p:txBody>
          <a:bodyPr>
            <a:normAutofit/>
          </a:bodyPr>
          <a:lstStyle/>
          <a:p>
            <a:pPr marL="31365" indent="0">
              <a:buNone/>
            </a:pPr>
            <a:r>
              <a:rPr lang="en-US" sz="2000" b="1" dirty="0"/>
              <a:t>2. Inactive User Engagement: </a:t>
            </a:r>
            <a:r>
              <a:rPr lang="en-US" sz="2000" dirty="0"/>
              <a:t>The team wants to encourage inactive users to start posting by sending them promotional emails.</a:t>
            </a:r>
          </a:p>
          <a:p>
            <a:pPr marL="31365" indent="0">
              <a:buNone/>
            </a:pPr>
            <a:r>
              <a:rPr lang="en-US" sz="2000" dirty="0"/>
              <a:t>Your Task: Identify users who have never posted a single photo on Instagram.</a:t>
            </a:r>
          </a:p>
          <a:p>
            <a:pPr marL="31365" indent="0">
              <a:buNone/>
            </a:pPr>
            <a:endParaRPr lang="en-US" sz="2000" dirty="0"/>
          </a:p>
          <a:p>
            <a:pPr marL="31365" indent="0">
              <a:buNone/>
            </a:pPr>
            <a:r>
              <a:rPr lang="en-US" sz="2000" b="1" dirty="0"/>
              <a:t>Code: </a:t>
            </a:r>
            <a:br>
              <a:rPr lang="en-US" sz="2000" dirty="0"/>
            </a:br>
            <a:r>
              <a:rPr lang="en-US" sz="2000" dirty="0"/>
              <a:t>	select username, </a:t>
            </a:r>
            <a:r>
              <a:rPr lang="en-US" sz="2000" dirty="0" err="1"/>
              <a:t>image_url</a:t>
            </a:r>
            <a:r>
              <a:rPr lang="en-US" sz="2000" dirty="0"/>
              <a:t> from photos as p </a:t>
            </a:r>
            <a:br>
              <a:rPr lang="en-US" sz="2000" dirty="0"/>
            </a:br>
            <a:r>
              <a:rPr lang="en-US" sz="2000" dirty="0"/>
              <a:t>	right join users as u </a:t>
            </a:r>
            <a:br>
              <a:rPr lang="en-US" sz="2000" dirty="0"/>
            </a:br>
            <a:r>
              <a:rPr lang="en-US" sz="2000" dirty="0"/>
              <a:t>	on p.user_id = u.id </a:t>
            </a:r>
            <a:br>
              <a:rPr lang="en-US" sz="2000" dirty="0"/>
            </a:br>
            <a:r>
              <a:rPr lang="en-US" sz="2000" dirty="0"/>
              <a:t>	where </a:t>
            </a:r>
            <a:r>
              <a:rPr lang="en-US" sz="2000" dirty="0" err="1"/>
              <a:t>p.image_url</a:t>
            </a:r>
            <a:r>
              <a:rPr lang="en-US" sz="2000" dirty="0"/>
              <a:t> is null; </a:t>
            </a:r>
          </a:p>
          <a:p>
            <a:pPr marL="31365" indent="0">
              <a:buNone/>
            </a:pPr>
            <a:r>
              <a:rPr lang="en-US" sz="2000" b="1" dirty="0"/>
              <a:t>Output: </a:t>
            </a:r>
          </a:p>
          <a:p>
            <a:pPr marL="31365" indent="0">
              <a:buNone/>
            </a:pPr>
            <a:endParaRPr lang="en-US" sz="2000" b="1" dirty="0"/>
          </a:p>
          <a:p>
            <a:pPr marL="31365" indent="0">
              <a:buNone/>
            </a:pPr>
            <a:endParaRPr lang="en-US" sz="2000" dirty="0"/>
          </a:p>
        </p:txBody>
      </p:sp>
      <p:pic>
        <p:nvPicPr>
          <p:cNvPr id="7" name="Picture 6">
            <a:extLst>
              <a:ext uri="{FF2B5EF4-FFF2-40B4-BE49-F238E27FC236}">
                <a16:creationId xmlns:a16="http://schemas.microsoft.com/office/drawing/2014/main" id="{608C5A43-E2A8-4747-9B1B-C9347E9B2D1F}"/>
              </a:ext>
            </a:extLst>
          </p:cNvPr>
          <p:cNvPicPr>
            <a:picLocks noChangeAspect="1"/>
          </p:cNvPicPr>
          <p:nvPr/>
        </p:nvPicPr>
        <p:blipFill>
          <a:blip r:embed="rId2"/>
          <a:stretch>
            <a:fillRect/>
          </a:stretch>
        </p:blipFill>
        <p:spPr>
          <a:xfrm>
            <a:off x="1626747" y="5181600"/>
            <a:ext cx="2856562" cy="4467955"/>
          </a:xfrm>
          <a:prstGeom prst="rect">
            <a:avLst/>
          </a:prstGeom>
        </p:spPr>
      </p:pic>
      <p:pic>
        <p:nvPicPr>
          <p:cNvPr id="9" name="Picture 8">
            <a:extLst>
              <a:ext uri="{FF2B5EF4-FFF2-40B4-BE49-F238E27FC236}">
                <a16:creationId xmlns:a16="http://schemas.microsoft.com/office/drawing/2014/main" id="{6C1618A2-9B34-4098-A7BC-D5DDFD542544}"/>
              </a:ext>
            </a:extLst>
          </p:cNvPr>
          <p:cNvPicPr>
            <a:picLocks noChangeAspect="1"/>
          </p:cNvPicPr>
          <p:nvPr/>
        </p:nvPicPr>
        <p:blipFill>
          <a:blip r:embed="rId3"/>
          <a:stretch>
            <a:fillRect/>
          </a:stretch>
        </p:blipFill>
        <p:spPr>
          <a:xfrm>
            <a:off x="4649636" y="5181600"/>
            <a:ext cx="2992033" cy="1877522"/>
          </a:xfrm>
          <a:prstGeom prst="rect">
            <a:avLst/>
          </a:prstGeom>
        </p:spPr>
      </p:pic>
      <p:sp>
        <p:nvSpPr>
          <p:cNvPr id="2" name="Slide Number Placeholder 1">
            <a:extLst>
              <a:ext uri="{FF2B5EF4-FFF2-40B4-BE49-F238E27FC236}">
                <a16:creationId xmlns:a16="http://schemas.microsoft.com/office/drawing/2014/main" id="{9901B4BF-52D1-4990-ADE0-475385C3A2ED}"/>
              </a:ext>
            </a:extLst>
          </p:cNvPr>
          <p:cNvSpPr>
            <a:spLocks noGrp="1"/>
          </p:cNvSpPr>
          <p:nvPr>
            <p:ph type="sldNum" sz="quarter" idx="12"/>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81745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FB9AB1-D530-4960-8CDB-66458B43EB9A}"/>
              </a:ext>
            </a:extLst>
          </p:cNvPr>
          <p:cNvSpPr>
            <a:spLocks noGrp="1"/>
          </p:cNvSpPr>
          <p:nvPr>
            <p:ph idx="1"/>
          </p:nvPr>
        </p:nvSpPr>
        <p:spPr>
          <a:xfrm>
            <a:off x="582544" y="1066800"/>
            <a:ext cx="6600524" cy="8915399"/>
          </a:xfrm>
        </p:spPr>
        <p:txBody>
          <a:bodyPr>
            <a:normAutofit/>
          </a:bodyPr>
          <a:lstStyle/>
          <a:p>
            <a:pPr marL="31365" indent="0">
              <a:buNone/>
            </a:pPr>
            <a:r>
              <a:rPr lang="en-US" sz="2000" b="1" dirty="0"/>
              <a:t>3. Contest Winner Declaration: </a:t>
            </a:r>
            <a:r>
              <a:rPr lang="en-US" sz="2000" dirty="0"/>
              <a:t>The team has organized a contest where the user with the most likes on a single photo wins.</a:t>
            </a:r>
          </a:p>
          <a:p>
            <a:pPr marL="31365" indent="0">
              <a:buNone/>
            </a:pPr>
            <a:r>
              <a:rPr lang="en-US" sz="2000" dirty="0"/>
              <a:t>Your Task: Determine the winner of the contest and provide their details to the team.</a:t>
            </a:r>
          </a:p>
          <a:p>
            <a:pPr marL="31365" indent="0">
              <a:buNone/>
            </a:pPr>
            <a:endParaRPr lang="en-US" sz="2000" dirty="0"/>
          </a:p>
          <a:p>
            <a:pPr marL="31365" indent="0">
              <a:buNone/>
            </a:pPr>
            <a:r>
              <a:rPr lang="en-US" sz="2000" b="1" dirty="0"/>
              <a:t>Code: </a:t>
            </a:r>
            <a:br>
              <a:rPr lang="en-US" sz="2000" b="1" dirty="0"/>
            </a:br>
            <a:br>
              <a:rPr lang="en-US" sz="2000" dirty="0"/>
            </a:br>
            <a:r>
              <a:rPr lang="en-US" sz="2000" dirty="0"/>
              <a:t>select </a:t>
            </a:r>
            <a:r>
              <a:rPr lang="en-US" sz="2000" dirty="0" err="1"/>
              <a:t>likes.photo_id</a:t>
            </a:r>
            <a:r>
              <a:rPr lang="en-US" sz="2000" dirty="0"/>
              <a:t>, </a:t>
            </a:r>
            <a:r>
              <a:rPr lang="en-US" sz="2000" dirty="0" err="1"/>
              <a:t>users.username</a:t>
            </a:r>
            <a:r>
              <a:rPr lang="en-US" sz="2000" dirty="0"/>
              <a:t>, count(</a:t>
            </a:r>
            <a:r>
              <a:rPr lang="en-US" sz="2000" dirty="0" err="1"/>
              <a:t>likes.user_id</a:t>
            </a:r>
            <a:r>
              <a:rPr lang="en-US" sz="2000" dirty="0"/>
              <a:t>) as </a:t>
            </a:r>
            <a:r>
              <a:rPr lang="en-US" sz="2000" dirty="0" err="1"/>
              <a:t>no_of_likes</a:t>
            </a:r>
            <a:r>
              <a:rPr lang="en-US" sz="2000" dirty="0"/>
              <a:t> from likes </a:t>
            </a:r>
            <a:br>
              <a:rPr lang="en-US" sz="2000" dirty="0"/>
            </a:br>
            <a:r>
              <a:rPr lang="en-US" sz="2000" dirty="0"/>
              <a:t>inner join photos on </a:t>
            </a:r>
            <a:r>
              <a:rPr lang="en-US" sz="2000" dirty="0" err="1"/>
              <a:t>likes.photo_id</a:t>
            </a:r>
            <a:r>
              <a:rPr lang="en-US" sz="2000" dirty="0"/>
              <a:t> = photos.id </a:t>
            </a:r>
            <a:br>
              <a:rPr lang="en-US" sz="2000" dirty="0"/>
            </a:br>
            <a:r>
              <a:rPr lang="en-US" sz="2000" dirty="0"/>
              <a:t>inner join users on </a:t>
            </a:r>
            <a:r>
              <a:rPr lang="en-US" sz="2000" dirty="0" err="1"/>
              <a:t>photos.user_id</a:t>
            </a:r>
            <a:r>
              <a:rPr lang="en-US" sz="2000" dirty="0"/>
              <a:t> = users.id </a:t>
            </a:r>
            <a:br>
              <a:rPr lang="en-US" sz="2000" dirty="0"/>
            </a:br>
            <a:r>
              <a:rPr lang="en-US" sz="2000" dirty="0"/>
              <a:t>group by </a:t>
            </a:r>
            <a:r>
              <a:rPr lang="en-US" sz="2000" dirty="0" err="1"/>
              <a:t>likes.photo_id</a:t>
            </a:r>
            <a:r>
              <a:rPr lang="en-US" sz="2000" dirty="0"/>
              <a:t>, </a:t>
            </a:r>
            <a:r>
              <a:rPr lang="en-US" sz="2000" dirty="0" err="1"/>
              <a:t>users.username</a:t>
            </a:r>
            <a:r>
              <a:rPr lang="en-US" sz="2000" dirty="0"/>
              <a:t> </a:t>
            </a:r>
            <a:br>
              <a:rPr lang="en-US" sz="2000" dirty="0"/>
            </a:br>
            <a:r>
              <a:rPr lang="en-US" sz="2000" dirty="0"/>
              <a:t>order by </a:t>
            </a:r>
            <a:r>
              <a:rPr lang="en-US" sz="2000" dirty="0" err="1"/>
              <a:t>no_of_likes</a:t>
            </a:r>
            <a:r>
              <a:rPr lang="en-US" sz="2000" dirty="0"/>
              <a:t> desc limit 3; </a:t>
            </a:r>
          </a:p>
          <a:p>
            <a:pPr marL="31365" indent="0">
              <a:buNone/>
            </a:pPr>
            <a:endParaRPr lang="en-US" sz="2000" b="1" dirty="0"/>
          </a:p>
          <a:p>
            <a:pPr marL="31365" indent="0">
              <a:buNone/>
            </a:pPr>
            <a:r>
              <a:rPr lang="en-US" sz="2000" b="1" dirty="0"/>
              <a:t>Output: </a:t>
            </a:r>
          </a:p>
          <a:p>
            <a:pPr marL="31365" indent="0">
              <a:buNone/>
            </a:pPr>
            <a:endParaRPr lang="en-US" sz="2000" dirty="0"/>
          </a:p>
        </p:txBody>
      </p:sp>
      <p:pic>
        <p:nvPicPr>
          <p:cNvPr id="5" name="Picture 4">
            <a:extLst>
              <a:ext uri="{FF2B5EF4-FFF2-40B4-BE49-F238E27FC236}">
                <a16:creationId xmlns:a16="http://schemas.microsoft.com/office/drawing/2014/main" id="{DBDD5E05-C1FF-4946-AC9A-A01ECE79A751}"/>
              </a:ext>
            </a:extLst>
          </p:cNvPr>
          <p:cNvPicPr>
            <a:picLocks noChangeAspect="1"/>
          </p:cNvPicPr>
          <p:nvPr/>
        </p:nvPicPr>
        <p:blipFill>
          <a:blip r:embed="rId2"/>
          <a:stretch>
            <a:fillRect/>
          </a:stretch>
        </p:blipFill>
        <p:spPr>
          <a:xfrm>
            <a:off x="1600200" y="6858000"/>
            <a:ext cx="4039164" cy="1324160"/>
          </a:xfrm>
          <a:prstGeom prst="rect">
            <a:avLst/>
          </a:prstGeom>
        </p:spPr>
      </p:pic>
      <p:sp>
        <p:nvSpPr>
          <p:cNvPr id="2" name="Slide Number Placeholder 1">
            <a:extLst>
              <a:ext uri="{FF2B5EF4-FFF2-40B4-BE49-F238E27FC236}">
                <a16:creationId xmlns:a16="http://schemas.microsoft.com/office/drawing/2014/main" id="{5A017172-3C87-4178-9DF0-C1BF9A53E991}"/>
              </a:ext>
            </a:extLst>
          </p:cNvPr>
          <p:cNvSpPr>
            <a:spLocks noGrp="1"/>
          </p:cNvSpPr>
          <p:nvPr>
            <p:ph type="sldNum" sz="quarter" idx="12"/>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3640409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124CE1-575E-4A51-AFFD-6CCD9D8534F9}"/>
              </a:ext>
            </a:extLst>
          </p:cNvPr>
          <p:cNvSpPr>
            <a:spLocks noGrp="1"/>
          </p:cNvSpPr>
          <p:nvPr>
            <p:ph idx="1"/>
          </p:nvPr>
        </p:nvSpPr>
        <p:spPr>
          <a:xfrm>
            <a:off x="582544" y="914401"/>
            <a:ext cx="6600524" cy="7579362"/>
          </a:xfrm>
        </p:spPr>
        <p:txBody>
          <a:bodyPr>
            <a:normAutofit/>
          </a:bodyPr>
          <a:lstStyle/>
          <a:p>
            <a:pPr marL="31365" indent="0">
              <a:buNone/>
            </a:pPr>
            <a:r>
              <a:rPr lang="en-US" sz="2000" b="1" dirty="0"/>
              <a:t>4. Hashtag Research: </a:t>
            </a:r>
            <a:r>
              <a:rPr lang="en-US" sz="2000" dirty="0"/>
              <a:t>A partner brand wants to know the most popular hashtags to use in their posts to reach the most people. </a:t>
            </a:r>
          </a:p>
          <a:p>
            <a:pPr marL="31365" indent="0">
              <a:buNone/>
            </a:pPr>
            <a:r>
              <a:rPr lang="en-US" sz="2000" dirty="0"/>
              <a:t>Your Task: Identify and suggest the top five most commonly used hashtags on the platform. </a:t>
            </a:r>
          </a:p>
          <a:p>
            <a:pPr marL="31365" indent="0">
              <a:buNone/>
            </a:pPr>
            <a:endParaRPr lang="en-US" sz="2000" dirty="0"/>
          </a:p>
          <a:p>
            <a:pPr marL="31365" indent="0">
              <a:buNone/>
            </a:pPr>
            <a:r>
              <a:rPr lang="en-US" sz="2000" b="1" dirty="0"/>
              <a:t>Code:</a:t>
            </a:r>
          </a:p>
          <a:p>
            <a:pPr marL="31365" indent="0">
              <a:buNone/>
            </a:pPr>
            <a:r>
              <a:rPr lang="en-US" sz="2000" dirty="0"/>
              <a:t>select </a:t>
            </a:r>
            <a:r>
              <a:rPr lang="en-US" sz="2000" dirty="0" err="1"/>
              <a:t>tag_name</a:t>
            </a:r>
            <a:r>
              <a:rPr lang="en-US" sz="2000" dirty="0"/>
              <a:t>, count(</a:t>
            </a:r>
            <a:r>
              <a:rPr lang="en-US" sz="2000" dirty="0" err="1"/>
              <a:t>photo_id</a:t>
            </a:r>
            <a:r>
              <a:rPr lang="en-US" sz="2000" dirty="0"/>
              <a:t>) as </a:t>
            </a:r>
            <a:r>
              <a:rPr lang="en-US" sz="2000" dirty="0" err="1"/>
              <a:t>no_of_hashtags</a:t>
            </a:r>
            <a:r>
              <a:rPr lang="en-US" sz="2000" dirty="0"/>
              <a:t> </a:t>
            </a:r>
            <a:br>
              <a:rPr lang="en-US" sz="2000" dirty="0"/>
            </a:br>
            <a:r>
              <a:rPr lang="en-US" sz="2000" dirty="0"/>
              <a:t>from </a:t>
            </a:r>
            <a:r>
              <a:rPr lang="en-US" sz="2000" dirty="0" err="1"/>
              <a:t>photo_tags</a:t>
            </a:r>
            <a:r>
              <a:rPr lang="en-US" sz="2000" dirty="0"/>
              <a:t> inner join tags </a:t>
            </a:r>
            <a:br>
              <a:rPr lang="en-US" sz="2000" dirty="0"/>
            </a:br>
            <a:r>
              <a:rPr lang="en-US" sz="2000" dirty="0"/>
              <a:t>on tags.id = </a:t>
            </a:r>
            <a:r>
              <a:rPr lang="en-US" sz="2000" dirty="0" err="1"/>
              <a:t>photo_tags.tag_id</a:t>
            </a:r>
            <a:r>
              <a:rPr lang="en-US" sz="2000" dirty="0"/>
              <a:t> </a:t>
            </a:r>
            <a:br>
              <a:rPr lang="en-US" sz="2000" dirty="0"/>
            </a:br>
            <a:r>
              <a:rPr lang="en-US" sz="2000" dirty="0"/>
              <a:t>group by </a:t>
            </a:r>
            <a:r>
              <a:rPr lang="en-US" sz="2000" dirty="0" err="1"/>
              <a:t>tags.tag_name</a:t>
            </a:r>
            <a:r>
              <a:rPr lang="en-US" sz="2000" dirty="0"/>
              <a:t> </a:t>
            </a:r>
            <a:br>
              <a:rPr lang="en-US" sz="2000" dirty="0"/>
            </a:br>
            <a:r>
              <a:rPr lang="en-US" sz="2000" dirty="0"/>
              <a:t>order by </a:t>
            </a:r>
            <a:r>
              <a:rPr lang="en-US" sz="2000" dirty="0" err="1"/>
              <a:t>no_of_hashtags</a:t>
            </a:r>
            <a:r>
              <a:rPr lang="en-US" sz="2000" dirty="0"/>
              <a:t> desc limit 5;</a:t>
            </a:r>
          </a:p>
          <a:p>
            <a:pPr marL="31365" indent="0">
              <a:buNone/>
            </a:pPr>
            <a:endParaRPr lang="en-US" sz="2000" dirty="0"/>
          </a:p>
          <a:p>
            <a:pPr marL="31365" indent="0">
              <a:buNone/>
            </a:pPr>
            <a:r>
              <a:rPr lang="en-US" sz="2000" b="1" dirty="0"/>
              <a:t>Output</a:t>
            </a:r>
            <a:r>
              <a:rPr lang="en-US" sz="2000" dirty="0"/>
              <a:t>:</a:t>
            </a:r>
          </a:p>
        </p:txBody>
      </p:sp>
      <p:pic>
        <p:nvPicPr>
          <p:cNvPr id="5" name="Picture 4">
            <a:extLst>
              <a:ext uri="{FF2B5EF4-FFF2-40B4-BE49-F238E27FC236}">
                <a16:creationId xmlns:a16="http://schemas.microsoft.com/office/drawing/2014/main" id="{895D4D1A-3B11-4A7C-800D-3D06E0696B95}"/>
              </a:ext>
            </a:extLst>
          </p:cNvPr>
          <p:cNvPicPr>
            <a:picLocks noChangeAspect="1"/>
          </p:cNvPicPr>
          <p:nvPr/>
        </p:nvPicPr>
        <p:blipFill>
          <a:blip r:embed="rId2"/>
          <a:stretch>
            <a:fillRect/>
          </a:stretch>
        </p:blipFill>
        <p:spPr>
          <a:xfrm>
            <a:off x="2277619" y="6324600"/>
            <a:ext cx="3210373" cy="1943371"/>
          </a:xfrm>
          <a:prstGeom prst="rect">
            <a:avLst/>
          </a:prstGeom>
        </p:spPr>
      </p:pic>
      <p:sp>
        <p:nvSpPr>
          <p:cNvPr id="2" name="Slide Number Placeholder 1">
            <a:extLst>
              <a:ext uri="{FF2B5EF4-FFF2-40B4-BE49-F238E27FC236}">
                <a16:creationId xmlns:a16="http://schemas.microsoft.com/office/drawing/2014/main" id="{E08FB0E8-42DD-4FE3-966A-958EBB1A9283}"/>
              </a:ext>
            </a:extLst>
          </p:cNvPr>
          <p:cNvSpPr>
            <a:spLocks noGrp="1"/>
          </p:cNvSpPr>
          <p:nvPr>
            <p:ph type="sldNum" sz="quarter" idx="12"/>
          </p:nvPr>
        </p:nvSpPr>
        <p:spPr/>
        <p:txBody>
          <a:bodyPr/>
          <a:lstStyle/>
          <a:p>
            <a:fld id="{B6F15528-21DE-4FAA-801E-634DDDAF4B2B}" type="slidenum">
              <a:rPr lang="en-US" smtClean="0"/>
              <a:t>17</a:t>
            </a:fld>
            <a:endParaRPr lang="en-US"/>
          </a:p>
        </p:txBody>
      </p:sp>
    </p:spTree>
    <p:extLst>
      <p:ext uri="{BB962C8B-B14F-4D97-AF65-F5344CB8AC3E}">
        <p14:creationId xmlns:p14="http://schemas.microsoft.com/office/powerpoint/2010/main" val="315740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701BE-8903-458A-B4E3-73233EEBC083}"/>
              </a:ext>
            </a:extLst>
          </p:cNvPr>
          <p:cNvSpPr>
            <a:spLocks noGrp="1"/>
          </p:cNvSpPr>
          <p:nvPr>
            <p:ph idx="1"/>
          </p:nvPr>
        </p:nvSpPr>
        <p:spPr>
          <a:xfrm>
            <a:off x="582544" y="990601"/>
            <a:ext cx="6600524" cy="7503162"/>
          </a:xfrm>
        </p:spPr>
        <p:txBody>
          <a:bodyPr>
            <a:normAutofit/>
          </a:bodyPr>
          <a:lstStyle/>
          <a:p>
            <a:pPr marL="31365" indent="0">
              <a:buNone/>
            </a:pPr>
            <a:r>
              <a:rPr lang="en-US" sz="2000" b="1" dirty="0"/>
              <a:t>5. Ad Campaign Launch: </a:t>
            </a:r>
            <a:r>
              <a:rPr lang="en-US" sz="2000" dirty="0"/>
              <a:t>The team wants to know the best day of the week to launch ads. </a:t>
            </a:r>
          </a:p>
          <a:p>
            <a:pPr marL="31365" indent="0">
              <a:buNone/>
            </a:pPr>
            <a:r>
              <a:rPr lang="en-US" sz="2000" dirty="0"/>
              <a:t>Your Task: Determine the day of the week when most users register on Instagram. Provide insights on when to schedule an ad campaign. </a:t>
            </a:r>
          </a:p>
          <a:p>
            <a:pPr marL="31365" indent="0">
              <a:buNone/>
            </a:pPr>
            <a:endParaRPr lang="en-US" sz="2000" dirty="0"/>
          </a:p>
          <a:p>
            <a:pPr marL="31365" indent="0">
              <a:buNone/>
            </a:pPr>
            <a:r>
              <a:rPr lang="en-US" sz="2000" b="1" dirty="0"/>
              <a:t>Code: </a:t>
            </a:r>
          </a:p>
          <a:p>
            <a:pPr marL="31365" indent="0">
              <a:buNone/>
            </a:pPr>
            <a:r>
              <a:rPr lang="en-US" sz="2000" dirty="0"/>
              <a:t>select count(username) as registers , </a:t>
            </a:r>
            <a:r>
              <a:rPr lang="en-US" sz="2000" dirty="0" err="1"/>
              <a:t>date_format</a:t>
            </a:r>
            <a:r>
              <a:rPr lang="en-US" sz="2000" dirty="0"/>
              <a:t>((created_at), '%W') as 'day’ </a:t>
            </a:r>
            <a:br>
              <a:rPr lang="en-US" sz="2000" dirty="0"/>
            </a:br>
            <a:r>
              <a:rPr lang="en-US" sz="2000" dirty="0"/>
              <a:t>from users group by 2 </a:t>
            </a:r>
            <a:br>
              <a:rPr lang="en-US" sz="2000" dirty="0"/>
            </a:br>
            <a:r>
              <a:rPr lang="en-US" sz="2000" dirty="0"/>
              <a:t>order by 1 desc; </a:t>
            </a:r>
          </a:p>
          <a:p>
            <a:pPr marL="31365" indent="0">
              <a:buNone/>
            </a:pPr>
            <a:endParaRPr lang="en-US" sz="2000" b="1" dirty="0"/>
          </a:p>
          <a:p>
            <a:pPr marL="31365" indent="0">
              <a:buNone/>
            </a:pPr>
            <a:r>
              <a:rPr lang="en-US" sz="2000" b="1" dirty="0"/>
              <a:t>Output: </a:t>
            </a:r>
          </a:p>
        </p:txBody>
      </p:sp>
      <p:pic>
        <p:nvPicPr>
          <p:cNvPr id="5" name="Picture 4">
            <a:extLst>
              <a:ext uri="{FF2B5EF4-FFF2-40B4-BE49-F238E27FC236}">
                <a16:creationId xmlns:a16="http://schemas.microsoft.com/office/drawing/2014/main" id="{AE846333-57AD-4A16-98FC-65023129E87D}"/>
              </a:ext>
            </a:extLst>
          </p:cNvPr>
          <p:cNvPicPr>
            <a:picLocks noChangeAspect="1"/>
          </p:cNvPicPr>
          <p:nvPr/>
        </p:nvPicPr>
        <p:blipFill>
          <a:blip r:embed="rId2"/>
          <a:stretch>
            <a:fillRect/>
          </a:stretch>
        </p:blipFill>
        <p:spPr>
          <a:xfrm>
            <a:off x="2506251" y="5981991"/>
            <a:ext cx="2753109" cy="2486372"/>
          </a:xfrm>
          <a:prstGeom prst="rect">
            <a:avLst/>
          </a:prstGeom>
        </p:spPr>
      </p:pic>
      <p:sp>
        <p:nvSpPr>
          <p:cNvPr id="2" name="Slide Number Placeholder 1">
            <a:extLst>
              <a:ext uri="{FF2B5EF4-FFF2-40B4-BE49-F238E27FC236}">
                <a16:creationId xmlns:a16="http://schemas.microsoft.com/office/drawing/2014/main" id="{2F0297F5-64DE-4777-B354-063AC3519B28}"/>
              </a:ext>
            </a:extLst>
          </p:cNvPr>
          <p:cNvSpPr>
            <a:spLocks noGrp="1"/>
          </p:cNvSpPr>
          <p:nvPr>
            <p:ph type="sldNum" sz="quarter" idx="12"/>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26684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23DEC-BE29-432F-B6D2-ABA9C46788CD}"/>
              </a:ext>
            </a:extLst>
          </p:cNvPr>
          <p:cNvSpPr>
            <a:spLocks noGrp="1"/>
          </p:cNvSpPr>
          <p:nvPr>
            <p:ph idx="1"/>
          </p:nvPr>
        </p:nvSpPr>
        <p:spPr>
          <a:xfrm>
            <a:off x="381000" y="1143000"/>
            <a:ext cx="6934200" cy="8686799"/>
          </a:xfrm>
        </p:spPr>
        <p:txBody>
          <a:bodyPr>
            <a:normAutofit/>
          </a:bodyPr>
          <a:lstStyle/>
          <a:p>
            <a:pPr marL="31365" indent="0">
              <a:buNone/>
            </a:pPr>
            <a:r>
              <a:rPr lang="en-US" sz="2000" b="1" dirty="0"/>
              <a:t>B) Investor Metrics:</a:t>
            </a:r>
            <a:br>
              <a:rPr lang="en-US" sz="2000" dirty="0"/>
            </a:br>
            <a:br>
              <a:rPr lang="en-US" sz="2000" dirty="0"/>
            </a:br>
            <a:r>
              <a:rPr lang="en-US" sz="2000" b="1" dirty="0"/>
              <a:t>1. User Engagement: </a:t>
            </a:r>
            <a:r>
              <a:rPr lang="en-US" sz="2000" dirty="0"/>
              <a:t>Investors want to know if users are still active and posting on Instagram or if they are making fewer posts.</a:t>
            </a:r>
          </a:p>
          <a:p>
            <a:pPr marL="31365" indent="0">
              <a:buNone/>
            </a:pPr>
            <a:r>
              <a:rPr lang="en-US" sz="2000" dirty="0"/>
              <a:t>Your Task: Calculate the average number of posts per user on Instagram. Also, provide the total number of photos on Instagram divided by the total number of users.</a:t>
            </a:r>
          </a:p>
          <a:p>
            <a:pPr marL="31365" indent="0">
              <a:buNone/>
            </a:pPr>
            <a:endParaRPr lang="en-US" sz="2000" dirty="0"/>
          </a:p>
          <a:p>
            <a:pPr marL="31365" indent="0">
              <a:buNone/>
            </a:pPr>
            <a:r>
              <a:rPr lang="en-US" sz="2000" b="1" dirty="0"/>
              <a:t>Code</a:t>
            </a:r>
            <a:r>
              <a:rPr lang="en-US" sz="2000" dirty="0"/>
              <a:t>: </a:t>
            </a:r>
            <a:br>
              <a:rPr lang="en-US" sz="2000" dirty="0"/>
            </a:br>
            <a:r>
              <a:rPr lang="en-US" sz="2000" dirty="0"/>
              <a:t>with </a:t>
            </a:r>
            <a:r>
              <a:rPr lang="en-US" sz="2000" dirty="0" err="1"/>
              <a:t>abcd</a:t>
            </a:r>
            <a:r>
              <a:rPr lang="en-US" sz="2000" dirty="0"/>
              <a:t> as </a:t>
            </a:r>
            <a:br>
              <a:rPr lang="en-US" sz="2000" dirty="0"/>
            </a:br>
            <a:r>
              <a:rPr lang="en-US" sz="2000" dirty="0"/>
              <a:t>(select users.id as </a:t>
            </a:r>
            <a:r>
              <a:rPr lang="en-US" sz="2000" dirty="0" err="1"/>
              <a:t>u_id</a:t>
            </a:r>
            <a:r>
              <a:rPr lang="en-US" sz="2000" dirty="0"/>
              <a:t>, count(photos.id) as </a:t>
            </a:r>
            <a:r>
              <a:rPr lang="en-US" sz="2000" dirty="0" err="1"/>
              <a:t>p_id</a:t>
            </a:r>
            <a:r>
              <a:rPr lang="en-US" sz="2000" dirty="0"/>
              <a:t> from users left join photos on </a:t>
            </a:r>
            <a:r>
              <a:rPr lang="en-US" sz="2000" dirty="0" err="1"/>
              <a:t>photos.user_id</a:t>
            </a:r>
            <a:r>
              <a:rPr lang="en-US" sz="2000" dirty="0"/>
              <a:t> = users.id </a:t>
            </a:r>
            <a:br>
              <a:rPr lang="en-US" sz="2000" dirty="0"/>
            </a:br>
            <a:r>
              <a:rPr lang="en-US" sz="2000" dirty="0"/>
              <a:t>group by users.id) </a:t>
            </a:r>
            <a:br>
              <a:rPr lang="en-US" sz="2000" dirty="0"/>
            </a:br>
            <a:r>
              <a:rPr lang="en-US" sz="2000" dirty="0"/>
              <a:t>select sum(</a:t>
            </a:r>
            <a:r>
              <a:rPr lang="en-US" sz="2000" dirty="0" err="1"/>
              <a:t>p_id</a:t>
            </a:r>
            <a:r>
              <a:rPr lang="en-US" sz="2000" dirty="0"/>
              <a:t>) as </a:t>
            </a:r>
            <a:r>
              <a:rPr lang="en-US" sz="2000" dirty="0" err="1"/>
              <a:t>total_photos</a:t>
            </a:r>
            <a:r>
              <a:rPr lang="en-US" sz="2000" dirty="0"/>
              <a:t>, count(</a:t>
            </a:r>
            <a:r>
              <a:rPr lang="en-US" sz="2000" dirty="0" err="1"/>
              <a:t>u_id</a:t>
            </a:r>
            <a:r>
              <a:rPr lang="en-US" sz="2000" dirty="0"/>
              <a:t>) as </a:t>
            </a:r>
            <a:r>
              <a:rPr lang="en-US" sz="2000" dirty="0" err="1"/>
              <a:t>total_users</a:t>
            </a:r>
            <a:r>
              <a:rPr lang="en-US" sz="2000" dirty="0"/>
              <a:t>, </a:t>
            </a:r>
            <a:br>
              <a:rPr lang="en-US" sz="2000" dirty="0"/>
            </a:br>
            <a:r>
              <a:rPr lang="en-US" sz="2000" dirty="0"/>
              <a:t>sum(</a:t>
            </a:r>
            <a:r>
              <a:rPr lang="en-US" sz="2000" dirty="0" err="1"/>
              <a:t>p_id</a:t>
            </a:r>
            <a:r>
              <a:rPr lang="en-US" sz="2000" dirty="0"/>
              <a:t>) / count(</a:t>
            </a:r>
            <a:r>
              <a:rPr lang="en-US" sz="2000" dirty="0" err="1"/>
              <a:t>u_id</a:t>
            </a:r>
            <a:r>
              <a:rPr lang="en-US" sz="2000" dirty="0"/>
              <a:t>) as </a:t>
            </a:r>
            <a:r>
              <a:rPr lang="en-US" sz="2000" dirty="0" err="1"/>
              <a:t>posts_per_user</a:t>
            </a:r>
            <a:r>
              <a:rPr lang="en-US" sz="2000" dirty="0"/>
              <a:t> </a:t>
            </a:r>
            <a:br>
              <a:rPr lang="en-US" sz="2000" dirty="0"/>
            </a:br>
            <a:r>
              <a:rPr lang="en-US" sz="2000" dirty="0"/>
              <a:t>from </a:t>
            </a:r>
            <a:r>
              <a:rPr lang="en-US" sz="2000" dirty="0" err="1"/>
              <a:t>abcd</a:t>
            </a:r>
            <a:r>
              <a:rPr lang="en-US" sz="2000" dirty="0"/>
              <a:t>;</a:t>
            </a:r>
          </a:p>
          <a:p>
            <a:pPr marL="31365" indent="0">
              <a:buNone/>
            </a:pPr>
            <a:endParaRPr lang="en-US" sz="2000" dirty="0"/>
          </a:p>
          <a:p>
            <a:pPr marL="31365" indent="0">
              <a:buNone/>
            </a:pPr>
            <a:r>
              <a:rPr lang="en-US" sz="2000" b="1" dirty="0"/>
              <a:t>Output</a:t>
            </a:r>
            <a:r>
              <a:rPr lang="en-US" sz="2000" dirty="0"/>
              <a:t>:</a:t>
            </a:r>
          </a:p>
          <a:p>
            <a:pPr marL="31365" indent="0">
              <a:buNone/>
            </a:pPr>
            <a:endParaRPr lang="en-US" sz="2000" dirty="0"/>
          </a:p>
        </p:txBody>
      </p:sp>
      <p:pic>
        <p:nvPicPr>
          <p:cNvPr id="5" name="Picture 4">
            <a:extLst>
              <a:ext uri="{FF2B5EF4-FFF2-40B4-BE49-F238E27FC236}">
                <a16:creationId xmlns:a16="http://schemas.microsoft.com/office/drawing/2014/main" id="{C1B8677D-8A2A-4A01-887F-E3E4A985B24C}"/>
              </a:ext>
            </a:extLst>
          </p:cNvPr>
          <p:cNvPicPr>
            <a:picLocks noChangeAspect="1"/>
          </p:cNvPicPr>
          <p:nvPr/>
        </p:nvPicPr>
        <p:blipFill>
          <a:blip r:embed="rId2"/>
          <a:stretch>
            <a:fillRect/>
          </a:stretch>
        </p:blipFill>
        <p:spPr>
          <a:xfrm>
            <a:off x="1680854" y="7867504"/>
            <a:ext cx="4410691" cy="1047896"/>
          </a:xfrm>
          <a:prstGeom prst="rect">
            <a:avLst/>
          </a:prstGeom>
        </p:spPr>
      </p:pic>
      <p:sp>
        <p:nvSpPr>
          <p:cNvPr id="2" name="Slide Number Placeholder 1">
            <a:extLst>
              <a:ext uri="{FF2B5EF4-FFF2-40B4-BE49-F238E27FC236}">
                <a16:creationId xmlns:a16="http://schemas.microsoft.com/office/drawing/2014/main" id="{1A30C605-B783-44D0-945C-8BD34CBB74F6}"/>
              </a:ext>
            </a:extLst>
          </p:cNvPr>
          <p:cNvSpPr>
            <a:spLocks noGrp="1"/>
          </p:cNvSpPr>
          <p:nvPr>
            <p:ph type="sldNum" sz="quarter" idx="12"/>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393864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8D17-8ECF-453B-A162-D12475D4B2B9}"/>
              </a:ext>
            </a:extLst>
          </p:cNvPr>
          <p:cNvSpPr>
            <a:spLocks noGrp="1"/>
          </p:cNvSpPr>
          <p:nvPr>
            <p:ph type="title"/>
          </p:nvPr>
        </p:nvSpPr>
        <p:spPr/>
        <p:txBody>
          <a:bodyPr>
            <a:normAutofit/>
          </a:bodyPr>
          <a:lstStyle/>
          <a:p>
            <a:r>
              <a:rPr lang="en-US" sz="4400" dirty="0"/>
              <a:t>Professional Background</a:t>
            </a:r>
          </a:p>
        </p:txBody>
      </p:sp>
      <p:sp>
        <p:nvSpPr>
          <p:cNvPr id="3" name="Content Placeholder 2">
            <a:extLst>
              <a:ext uri="{FF2B5EF4-FFF2-40B4-BE49-F238E27FC236}">
                <a16:creationId xmlns:a16="http://schemas.microsoft.com/office/drawing/2014/main" id="{5082A3CF-F50F-4864-9E27-7E347965CA1A}"/>
              </a:ext>
            </a:extLst>
          </p:cNvPr>
          <p:cNvSpPr>
            <a:spLocks noGrp="1"/>
          </p:cNvSpPr>
          <p:nvPr>
            <p:ph idx="1"/>
          </p:nvPr>
        </p:nvSpPr>
        <p:spPr>
          <a:xfrm>
            <a:off x="582544" y="2540927"/>
            <a:ext cx="6600524" cy="7365073"/>
          </a:xfrm>
        </p:spPr>
        <p:txBody>
          <a:bodyPr>
            <a:noAutofit/>
          </a:bodyPr>
          <a:lstStyle/>
          <a:p>
            <a:r>
              <a:rPr lang="en-US" sz="2000" dirty="0"/>
              <a:t>I hold a Bachelor's degree in Computer Science with a commendable CGPA of 8.5 and am currently pursuing a Master's in Computer Applications (MCA). I have developed a strong foundation in key areas such as Data Analysis, Python programming, Machine Learning, MySQL, Excel, Tableau, and Power BI. Throughout my academic journey, I have engaged in several personal projects that allowed me to apply my skills in Data Analysis, Machine Learning, Excel, and Python, enhancing my practical understanding of these concepts.</a:t>
            </a:r>
          </a:p>
          <a:p>
            <a:r>
              <a:rPr lang="en-US" sz="2000" dirty="0"/>
              <a:t>As a recent graduate, I am eager to tackle real-world challenges within a corporate environment. I pride myself on my flexibility and adaptability, which enable me to quickly learn and integrate new technologies and methodologies. While I possess substantial theoretical knowledge, I am keen to translate this into practical applications and contribute meaningfully to a team. I am confident that with dedication and effort, I will continue to grow and excel in my professional journey.</a:t>
            </a:r>
          </a:p>
          <a:p>
            <a:pPr marL="31365" indent="0">
              <a:buNone/>
            </a:pPr>
            <a:endParaRPr lang="en-US" sz="2000" dirty="0"/>
          </a:p>
        </p:txBody>
      </p:sp>
      <p:sp>
        <p:nvSpPr>
          <p:cNvPr id="4" name="Slide Number Placeholder 3">
            <a:extLst>
              <a:ext uri="{FF2B5EF4-FFF2-40B4-BE49-F238E27FC236}">
                <a16:creationId xmlns:a16="http://schemas.microsoft.com/office/drawing/2014/main" id="{4788BE70-F42B-4575-89FB-00B28E8BB9F2}"/>
              </a:ext>
            </a:extLst>
          </p:cNvPr>
          <p:cNvSpPr>
            <a:spLocks noGrp="1"/>
          </p:cNvSpPr>
          <p:nvPr>
            <p:ph type="sldNum" sz="quarter" idx="12"/>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270917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E146-6BC1-4EEB-9F36-7C99DAF2F856}"/>
              </a:ext>
            </a:extLst>
          </p:cNvPr>
          <p:cNvSpPr>
            <a:spLocks noGrp="1"/>
          </p:cNvSpPr>
          <p:nvPr>
            <p:ph idx="1"/>
          </p:nvPr>
        </p:nvSpPr>
        <p:spPr>
          <a:xfrm>
            <a:off x="582544" y="838200"/>
            <a:ext cx="6600524" cy="8610599"/>
          </a:xfrm>
        </p:spPr>
        <p:txBody>
          <a:bodyPr>
            <a:normAutofit/>
          </a:bodyPr>
          <a:lstStyle/>
          <a:p>
            <a:pPr marL="31365" indent="0">
              <a:buNone/>
            </a:pPr>
            <a:r>
              <a:rPr lang="en-US" sz="2000" b="1" dirty="0"/>
              <a:t>2. Bots &amp; Fake Accounts: </a:t>
            </a:r>
            <a:r>
              <a:rPr lang="en-US" sz="2000" dirty="0"/>
              <a:t>Investors want to know if the platform is crowded with fake and dummy accounts. </a:t>
            </a:r>
          </a:p>
          <a:p>
            <a:pPr marL="31365" indent="0">
              <a:buNone/>
            </a:pPr>
            <a:r>
              <a:rPr lang="en-US" sz="2000" dirty="0"/>
              <a:t>Your Task: Identify users (potential bots) who have liked every single photo on the site, as this is not typically possible for a normal user. </a:t>
            </a:r>
          </a:p>
          <a:p>
            <a:pPr marL="31365" indent="0">
              <a:buNone/>
            </a:pPr>
            <a:endParaRPr lang="en-US" sz="2000" dirty="0"/>
          </a:p>
          <a:p>
            <a:pPr marL="31365" indent="0">
              <a:buNone/>
            </a:pPr>
            <a:r>
              <a:rPr lang="en-US" sz="2000" b="1" dirty="0"/>
              <a:t>Code: </a:t>
            </a:r>
            <a:br>
              <a:rPr lang="en-US" sz="2000" dirty="0"/>
            </a:br>
            <a:r>
              <a:rPr lang="en-US" sz="2000" dirty="0"/>
              <a:t>with </a:t>
            </a:r>
            <a:r>
              <a:rPr lang="en-US" sz="2000" dirty="0" err="1"/>
              <a:t>abc</a:t>
            </a:r>
            <a:r>
              <a:rPr lang="en-US" sz="2000" dirty="0"/>
              <a:t> as </a:t>
            </a:r>
            <a:br>
              <a:rPr lang="en-US" sz="2000" dirty="0"/>
            </a:br>
            <a:r>
              <a:rPr lang="en-US" sz="2000" dirty="0"/>
              <a:t>(select </a:t>
            </a:r>
            <a:r>
              <a:rPr lang="en-US" sz="2000" dirty="0" err="1"/>
              <a:t>users.username</a:t>
            </a:r>
            <a:r>
              <a:rPr lang="en-US" sz="2000" dirty="0"/>
              <a:t>, count(</a:t>
            </a:r>
            <a:r>
              <a:rPr lang="en-US" sz="2000" dirty="0" err="1"/>
              <a:t>likes.photo_id</a:t>
            </a:r>
            <a:r>
              <a:rPr lang="en-US" sz="2000" dirty="0"/>
              <a:t>) as </a:t>
            </a:r>
            <a:r>
              <a:rPr lang="en-US" sz="2000" dirty="0" err="1"/>
              <a:t>no_of_likes</a:t>
            </a:r>
            <a:r>
              <a:rPr lang="en-US" sz="2000" dirty="0"/>
              <a:t> from likes inner join users on users.id = </a:t>
            </a:r>
            <a:r>
              <a:rPr lang="en-US" sz="2000" dirty="0" err="1"/>
              <a:t>likes.user_id</a:t>
            </a:r>
            <a:r>
              <a:rPr lang="en-US" sz="2000" dirty="0"/>
              <a:t> </a:t>
            </a:r>
            <a:br>
              <a:rPr lang="en-US" sz="2000" dirty="0"/>
            </a:br>
            <a:r>
              <a:rPr lang="en-US" sz="2000" dirty="0"/>
              <a:t>group by username) </a:t>
            </a:r>
            <a:br>
              <a:rPr lang="en-US" sz="2000" dirty="0"/>
            </a:br>
            <a:r>
              <a:rPr lang="en-US" sz="2000" dirty="0"/>
              <a:t>select username, </a:t>
            </a:r>
            <a:r>
              <a:rPr lang="en-US" sz="2000" dirty="0" err="1"/>
              <a:t>no_of_likes</a:t>
            </a:r>
            <a:r>
              <a:rPr lang="en-US" sz="2000" dirty="0"/>
              <a:t> from </a:t>
            </a:r>
            <a:r>
              <a:rPr lang="en-US" sz="2000" dirty="0" err="1"/>
              <a:t>abc</a:t>
            </a:r>
            <a:r>
              <a:rPr lang="en-US" sz="2000" dirty="0"/>
              <a:t> </a:t>
            </a:r>
            <a:br>
              <a:rPr lang="en-US" sz="2000" dirty="0"/>
            </a:br>
            <a:r>
              <a:rPr lang="en-US" sz="2000" dirty="0"/>
              <a:t>where </a:t>
            </a:r>
            <a:r>
              <a:rPr lang="en-US" sz="2000" dirty="0" err="1"/>
              <a:t>no_of_likes</a:t>
            </a:r>
            <a:r>
              <a:rPr lang="en-US" sz="2000" dirty="0"/>
              <a:t> = (select count(*) from photos) </a:t>
            </a:r>
            <a:br>
              <a:rPr lang="en-US" sz="2000" dirty="0"/>
            </a:br>
            <a:r>
              <a:rPr lang="en-US" sz="2000" dirty="0"/>
              <a:t>order by username;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28DCF969-50F7-4F52-B9C2-1BDCBBC65034}"/>
              </a:ext>
            </a:extLst>
          </p:cNvPr>
          <p:cNvPicPr>
            <a:picLocks noChangeAspect="1"/>
          </p:cNvPicPr>
          <p:nvPr/>
        </p:nvPicPr>
        <p:blipFill>
          <a:blip r:embed="rId2"/>
          <a:stretch>
            <a:fillRect/>
          </a:stretch>
        </p:blipFill>
        <p:spPr>
          <a:xfrm>
            <a:off x="2330794" y="6248400"/>
            <a:ext cx="3104023" cy="3523023"/>
          </a:xfrm>
          <a:prstGeom prst="rect">
            <a:avLst/>
          </a:prstGeom>
        </p:spPr>
      </p:pic>
      <p:sp>
        <p:nvSpPr>
          <p:cNvPr id="2" name="Slide Number Placeholder 1">
            <a:extLst>
              <a:ext uri="{FF2B5EF4-FFF2-40B4-BE49-F238E27FC236}">
                <a16:creationId xmlns:a16="http://schemas.microsoft.com/office/drawing/2014/main" id="{767C73EF-CF88-4687-8AED-0C963EEC1602}"/>
              </a:ext>
            </a:extLst>
          </p:cNvPr>
          <p:cNvSpPr>
            <a:spLocks noGrp="1"/>
          </p:cNvSpPr>
          <p:nvPr>
            <p:ph type="sldNum" sz="quarter" idx="12"/>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297649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6C446-A47C-4B6C-B208-6D36D0B7536F}"/>
              </a:ext>
            </a:extLst>
          </p:cNvPr>
          <p:cNvSpPr>
            <a:spLocks noGrp="1"/>
          </p:cNvSpPr>
          <p:nvPr>
            <p:ph idx="1"/>
          </p:nvPr>
        </p:nvSpPr>
        <p:spPr>
          <a:xfrm>
            <a:off x="582544" y="1143000"/>
            <a:ext cx="6600524" cy="8382000"/>
          </a:xfrm>
        </p:spPr>
        <p:txBody>
          <a:bodyPr>
            <a:normAutofit/>
          </a:bodyPr>
          <a:lstStyle/>
          <a:p>
            <a:pPr marL="31365" indent="0" algn="ctr">
              <a:buNone/>
            </a:pPr>
            <a:r>
              <a:rPr lang="en-US" sz="3200" b="1" u="sng" dirty="0"/>
              <a:t>Analysis</a:t>
            </a:r>
          </a:p>
          <a:p>
            <a:pPr marL="31365" indent="0" algn="ctr">
              <a:buNone/>
            </a:pPr>
            <a:endParaRPr lang="en-US" sz="3200" b="1" u="sng" dirty="0"/>
          </a:p>
          <a:p>
            <a:pPr marL="31365" indent="0">
              <a:buNone/>
            </a:pPr>
            <a:r>
              <a:rPr lang="en-US" sz="2000" b="1" dirty="0"/>
              <a:t>A) Marketing Analysis:</a:t>
            </a:r>
          </a:p>
          <a:p>
            <a:pPr marL="31365" indent="0">
              <a:buNone/>
            </a:pPr>
            <a:endParaRPr lang="en-US" sz="2000" b="1" u="sng" dirty="0"/>
          </a:p>
          <a:p>
            <a:pPr marL="488565" indent="-457200">
              <a:buAutoNum type="arabicPeriod"/>
            </a:pPr>
            <a:r>
              <a:rPr lang="en-US" sz="2000" dirty="0"/>
              <a:t>Top 5 oldest users are :-</a:t>
            </a:r>
            <a:br>
              <a:rPr lang="en-US" sz="2000" dirty="0"/>
            </a:br>
            <a:endParaRPr lang="en-US" sz="2000" dirty="0"/>
          </a:p>
          <a:p>
            <a:pPr marL="488565" indent="-457200">
              <a:buAutoNum type="arabicPeriod"/>
            </a:pPr>
            <a:endParaRPr lang="en-US" sz="2000" b="1" u="sng" dirty="0"/>
          </a:p>
          <a:p>
            <a:pPr marL="488565" indent="-457200">
              <a:buAutoNum type="arabicPeriod"/>
            </a:pPr>
            <a:r>
              <a:rPr lang="en-US" sz="2000" dirty="0"/>
              <a:t>Out of 100 users, 26 are inactive and have never posted any content on Instagram, whether it’s a photo, video, or text. Therefore, the Instagram marketing team needs to send reminders to these inactive users.</a:t>
            </a:r>
            <a:br>
              <a:rPr lang="en-US" sz="2000" dirty="0"/>
            </a:br>
            <a:endParaRPr lang="en-US" sz="2000" dirty="0"/>
          </a:p>
          <a:p>
            <a:pPr marL="488565" indent="-457200">
              <a:buAutoNum type="arabicPeriod"/>
            </a:pPr>
            <a:r>
              <a:rPr lang="en-US" sz="2000" dirty="0"/>
              <a:t>Winner is Zack_Kemmer93 with 48 likes on </a:t>
            </a:r>
            <a:r>
              <a:rPr lang="en-US" sz="2000" dirty="0" err="1"/>
              <a:t>photo_id</a:t>
            </a:r>
            <a:r>
              <a:rPr lang="en-US" sz="2000" dirty="0"/>
              <a:t> 145</a:t>
            </a:r>
            <a:br>
              <a:rPr lang="en-US" sz="2000" dirty="0"/>
            </a:br>
            <a:endParaRPr lang="en-US" sz="2000" dirty="0"/>
          </a:p>
          <a:p>
            <a:pPr marL="488565" indent="-457200">
              <a:buAutoNum type="arabicPeriod"/>
            </a:pPr>
            <a:r>
              <a:rPr lang="en-US" sz="2000" dirty="0"/>
              <a:t>The top 5 most commonly used #hashtags along with the total count are smile(59), beach(42), party(39), fun(38) and concert(24).</a:t>
            </a:r>
            <a:br>
              <a:rPr lang="en-US" sz="2000" dirty="0"/>
            </a:br>
            <a:endParaRPr lang="en-US" sz="2000" dirty="0"/>
          </a:p>
          <a:p>
            <a:pPr marL="488565" indent="-457200">
              <a:buAutoNum type="arabicPeriod"/>
            </a:pPr>
            <a:r>
              <a:rPr lang="en-US" sz="2000" dirty="0"/>
              <a:t>According to the data, scheduling an ad campaign on Sunday and Thursday would be beneficial.</a:t>
            </a:r>
          </a:p>
        </p:txBody>
      </p:sp>
      <p:pic>
        <p:nvPicPr>
          <p:cNvPr id="4" name="Picture 3">
            <a:extLst>
              <a:ext uri="{FF2B5EF4-FFF2-40B4-BE49-F238E27FC236}">
                <a16:creationId xmlns:a16="http://schemas.microsoft.com/office/drawing/2014/main" id="{ED07F87A-7569-4277-A496-6ED8022A852E}"/>
              </a:ext>
            </a:extLst>
          </p:cNvPr>
          <p:cNvPicPr>
            <a:picLocks noChangeAspect="1"/>
          </p:cNvPicPr>
          <p:nvPr/>
        </p:nvPicPr>
        <p:blipFill>
          <a:blip r:embed="rId2"/>
          <a:stretch>
            <a:fillRect/>
          </a:stretch>
        </p:blipFill>
        <p:spPr>
          <a:xfrm>
            <a:off x="3882806" y="2971800"/>
            <a:ext cx="2789771" cy="1114729"/>
          </a:xfrm>
          <a:prstGeom prst="rect">
            <a:avLst/>
          </a:prstGeom>
        </p:spPr>
      </p:pic>
      <p:sp>
        <p:nvSpPr>
          <p:cNvPr id="2" name="Slide Number Placeholder 1">
            <a:extLst>
              <a:ext uri="{FF2B5EF4-FFF2-40B4-BE49-F238E27FC236}">
                <a16:creationId xmlns:a16="http://schemas.microsoft.com/office/drawing/2014/main" id="{1A332CED-3C9B-4DDA-8C7D-4D555CF3D999}"/>
              </a:ext>
            </a:extLst>
          </p:cNvPr>
          <p:cNvSpPr>
            <a:spLocks noGrp="1"/>
          </p:cNvSpPr>
          <p:nvPr>
            <p:ph type="sldNum" sz="quarter" idx="12"/>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3336322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60715-2D72-4CED-A154-C18BCA9FD9F8}"/>
              </a:ext>
            </a:extLst>
          </p:cNvPr>
          <p:cNvSpPr>
            <a:spLocks noGrp="1"/>
          </p:cNvSpPr>
          <p:nvPr>
            <p:ph idx="1"/>
          </p:nvPr>
        </p:nvSpPr>
        <p:spPr/>
        <p:txBody>
          <a:bodyPr>
            <a:normAutofit/>
          </a:bodyPr>
          <a:lstStyle/>
          <a:p>
            <a:pPr marL="31365" indent="0">
              <a:buNone/>
            </a:pPr>
            <a:r>
              <a:rPr lang="en-US" sz="2000" b="1" dirty="0"/>
              <a:t>B) Investor Metrics: </a:t>
            </a:r>
          </a:p>
          <a:p>
            <a:pPr marL="31365" indent="0">
              <a:buNone/>
            </a:pPr>
            <a:endParaRPr lang="en-US" sz="2000" dirty="0"/>
          </a:p>
          <a:p>
            <a:pPr marL="374265" indent="-342900">
              <a:buAutoNum type="arabicPeriod"/>
            </a:pPr>
            <a:r>
              <a:rPr lang="en-US" sz="2000" dirty="0"/>
              <a:t>There are in total 257 rows i.e. 257 photos in the photos table and 100 rows i.e. 100 ids in the users table which makes the desired output to be 257/100 = 2.57 (avg. users posts on Instagram).</a:t>
            </a:r>
            <a:br>
              <a:rPr lang="en-US" sz="2000" dirty="0"/>
            </a:br>
            <a:endParaRPr lang="en-US" sz="2000" dirty="0"/>
          </a:p>
          <a:p>
            <a:pPr marL="374265" indent="-342900">
              <a:buAutoNum type="arabicPeriod"/>
            </a:pPr>
            <a:r>
              <a:rPr lang="en-US" sz="2000" dirty="0"/>
              <a:t>Out of the total user id's there are 13 such user id's who have liked each and every post on Instagram (which is not practically possible) and so such user id's are considered as BOTS and Fake Accounts </a:t>
            </a:r>
          </a:p>
        </p:txBody>
      </p:sp>
      <p:sp>
        <p:nvSpPr>
          <p:cNvPr id="2" name="Slide Number Placeholder 1">
            <a:extLst>
              <a:ext uri="{FF2B5EF4-FFF2-40B4-BE49-F238E27FC236}">
                <a16:creationId xmlns:a16="http://schemas.microsoft.com/office/drawing/2014/main" id="{51FAF9E2-9BDD-47FB-ACEE-413D0C0ADE93}"/>
              </a:ext>
            </a:extLst>
          </p:cNvPr>
          <p:cNvSpPr>
            <a:spLocks noGrp="1"/>
          </p:cNvSpPr>
          <p:nvPr>
            <p:ph type="sldNum" sz="quarter" idx="12"/>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199659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56E59-5281-4FB4-A604-F3C171160BAB}"/>
              </a:ext>
            </a:extLst>
          </p:cNvPr>
          <p:cNvSpPr>
            <a:spLocks noGrp="1"/>
          </p:cNvSpPr>
          <p:nvPr>
            <p:ph idx="1"/>
          </p:nvPr>
        </p:nvSpPr>
        <p:spPr>
          <a:xfrm>
            <a:off x="582544" y="1828799"/>
            <a:ext cx="6600524" cy="6664963"/>
          </a:xfrm>
        </p:spPr>
        <p:txBody>
          <a:bodyPr>
            <a:normAutofit/>
          </a:bodyPr>
          <a:lstStyle/>
          <a:p>
            <a:pPr marL="31365" indent="0" algn="ctr">
              <a:buNone/>
            </a:pPr>
            <a:r>
              <a:rPr lang="en-US" sz="3200" b="1" u="sng" dirty="0"/>
              <a:t>Conclusion</a:t>
            </a:r>
          </a:p>
          <a:p>
            <a:pPr marL="31365" indent="0" algn="ctr">
              <a:buNone/>
            </a:pPr>
            <a:endParaRPr lang="en-US" sz="3200" b="1" u="sng" dirty="0"/>
          </a:p>
          <a:p>
            <a:pPr marL="31365" indent="0">
              <a:buNone/>
            </a:pPr>
            <a:r>
              <a:rPr lang="en-US" sz="2200" dirty="0"/>
              <a:t>The project allowed me to transform raw Instagram user data into actionable insights. I successfully extracted, sorted, and visualized data to understand user engagement patterns. This experience honed my SQL skills and reinforced the critical role of data analytics in improving platform efficiency and user experience. The insights derived from the analysis highlighted key areas for potential growth and optimization, making the project both an educational and impactful experience.</a:t>
            </a:r>
          </a:p>
          <a:p>
            <a:pPr marL="31365" indent="0" algn="ctr">
              <a:buNone/>
            </a:pPr>
            <a:endParaRPr lang="en-US" sz="3200" b="1" u="sng" dirty="0"/>
          </a:p>
        </p:txBody>
      </p:sp>
      <p:sp>
        <p:nvSpPr>
          <p:cNvPr id="2" name="Slide Number Placeholder 1">
            <a:extLst>
              <a:ext uri="{FF2B5EF4-FFF2-40B4-BE49-F238E27FC236}">
                <a16:creationId xmlns:a16="http://schemas.microsoft.com/office/drawing/2014/main" id="{551BC9D0-EF7B-4D71-918A-5C32A85E6774}"/>
              </a:ext>
            </a:extLst>
          </p:cNvPr>
          <p:cNvSpPr>
            <a:spLocks noGrp="1"/>
          </p:cNvSpPr>
          <p:nvPr>
            <p:ph type="sldNum" sz="quarter" idx="12"/>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81431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2374-F091-4CB8-BC8F-D353DEC468FD}"/>
              </a:ext>
            </a:extLst>
          </p:cNvPr>
          <p:cNvSpPr>
            <a:spLocks noGrp="1"/>
          </p:cNvSpPr>
          <p:nvPr>
            <p:ph type="title"/>
          </p:nvPr>
        </p:nvSpPr>
        <p:spPr>
          <a:xfrm>
            <a:off x="582544" y="381001"/>
            <a:ext cx="6600524" cy="1752600"/>
          </a:xfrm>
        </p:spPr>
        <p:txBody>
          <a:bodyPr>
            <a:normAutofit/>
          </a:bodyPr>
          <a:lstStyle/>
          <a:p>
            <a:r>
              <a:rPr lang="en-US" sz="4000" dirty="0"/>
              <a:t>3. Operation Analytics and Investigating Metric Spike</a:t>
            </a:r>
          </a:p>
        </p:txBody>
      </p:sp>
      <p:sp>
        <p:nvSpPr>
          <p:cNvPr id="3" name="Content Placeholder 2">
            <a:extLst>
              <a:ext uri="{FF2B5EF4-FFF2-40B4-BE49-F238E27FC236}">
                <a16:creationId xmlns:a16="http://schemas.microsoft.com/office/drawing/2014/main" id="{D4E22EF5-58F8-409D-8ABB-37D0E27AB99D}"/>
              </a:ext>
            </a:extLst>
          </p:cNvPr>
          <p:cNvSpPr>
            <a:spLocks noGrp="1"/>
          </p:cNvSpPr>
          <p:nvPr>
            <p:ph idx="1"/>
          </p:nvPr>
        </p:nvSpPr>
        <p:spPr>
          <a:xfrm>
            <a:off x="582544" y="2540927"/>
            <a:ext cx="6600524" cy="6984073"/>
          </a:xfrm>
        </p:spPr>
        <p:txBody>
          <a:bodyPr>
            <a:normAutofit/>
          </a:bodyPr>
          <a:lstStyle/>
          <a:p>
            <a:pPr marL="31365" indent="0" algn="ctr">
              <a:buNone/>
            </a:pPr>
            <a:r>
              <a:rPr lang="en-US" sz="3200" b="1" u="sng" dirty="0"/>
              <a:t>Description</a:t>
            </a:r>
            <a:br>
              <a:rPr lang="en-US" sz="3200" b="1" u="sng" dirty="0"/>
            </a:br>
            <a:endParaRPr lang="en-US" sz="3200" b="1" u="sng" dirty="0"/>
          </a:p>
          <a:p>
            <a:pPr marL="31365" indent="0">
              <a:buNone/>
            </a:pPr>
            <a:r>
              <a:rPr lang="en-US" sz="2000" dirty="0"/>
              <a:t>This project aims to improve operational efficiency by analyzing data to identify improvement areas. As Lead Data Analyst, I will use SQL to explore metric spikes and evaluate performance. The goal is to deliver actionable insights for optimizing operations and supporting data-driven decisions. </a:t>
            </a:r>
          </a:p>
          <a:p>
            <a:pPr marL="31365" indent="0">
              <a:buNone/>
            </a:pPr>
            <a:r>
              <a:rPr lang="en-US" sz="2000" dirty="0"/>
              <a:t>In this project, I started by understanding the company’s objectives and data. I identified key metrics for analysis and used SQL to explore areas like jobs reviewed per hour and user engagement. I refined my queries iteratively, focusing on detecting patterns and anomalies. Finally, I compiled my findings into a report with insights and recommendations to enhance operational efficiency. </a:t>
            </a:r>
          </a:p>
          <a:p>
            <a:pPr marL="31365" indent="0">
              <a:buNone/>
            </a:pPr>
            <a:r>
              <a:rPr lang="en-US" sz="2000" dirty="0"/>
              <a:t>MySQL </a:t>
            </a:r>
            <a:r>
              <a:rPr lang="en-US" sz="2000" dirty="0" err="1"/>
              <a:t>WorkBench</a:t>
            </a:r>
            <a:r>
              <a:rPr lang="en-US" sz="2000" dirty="0"/>
              <a:t> v8.0.40 was utilized as part of the tech stack, proving to be an excellent tool for database querying due to its easy access, simple configuration, intuitive graphical user interface, and effective troubleshooting support.</a:t>
            </a:r>
            <a:endParaRPr lang="en-US" sz="2000" b="1" u="sng" dirty="0"/>
          </a:p>
        </p:txBody>
      </p:sp>
      <p:sp>
        <p:nvSpPr>
          <p:cNvPr id="4" name="Slide Number Placeholder 3">
            <a:extLst>
              <a:ext uri="{FF2B5EF4-FFF2-40B4-BE49-F238E27FC236}">
                <a16:creationId xmlns:a16="http://schemas.microsoft.com/office/drawing/2014/main" id="{12027369-F4D0-4F0F-9DAE-44A7B66E0955}"/>
              </a:ext>
            </a:extLst>
          </p:cNvPr>
          <p:cNvSpPr>
            <a:spLocks noGrp="1"/>
          </p:cNvSpPr>
          <p:nvPr>
            <p:ph type="sldNum" sz="quarter" idx="12"/>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1055795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E9C73-71EF-43A1-8BE1-673469029068}"/>
              </a:ext>
            </a:extLst>
          </p:cNvPr>
          <p:cNvSpPr>
            <a:spLocks noGrp="1"/>
          </p:cNvSpPr>
          <p:nvPr>
            <p:ph idx="1"/>
          </p:nvPr>
        </p:nvSpPr>
        <p:spPr>
          <a:xfrm>
            <a:off x="585938" y="990600"/>
            <a:ext cx="6600524" cy="8839200"/>
          </a:xfrm>
        </p:spPr>
        <p:txBody>
          <a:bodyPr>
            <a:normAutofit lnSpcReduction="10000"/>
          </a:bodyPr>
          <a:lstStyle/>
          <a:p>
            <a:pPr marL="31365" indent="0" algn="ctr">
              <a:buNone/>
            </a:pPr>
            <a:r>
              <a:rPr lang="en-US" sz="3200" b="1" u="sng" dirty="0"/>
              <a:t>The Problem</a:t>
            </a:r>
          </a:p>
          <a:p>
            <a:pPr marL="31365" indent="0">
              <a:buNone/>
            </a:pPr>
            <a:br>
              <a:rPr lang="en-US" sz="2000" b="1" dirty="0"/>
            </a:br>
            <a:r>
              <a:rPr lang="en-US" sz="2000" b="1" dirty="0"/>
              <a:t>Case Study 1: Job Data Analysis</a:t>
            </a:r>
            <a:br>
              <a:rPr lang="en-US" sz="2000" b="1" dirty="0"/>
            </a:br>
            <a:endParaRPr lang="en-US" sz="2000" b="1" dirty="0"/>
          </a:p>
          <a:p>
            <a:pPr marL="31365" indent="0">
              <a:buNone/>
            </a:pPr>
            <a:r>
              <a:rPr lang="en-US" sz="2000" b="1" dirty="0"/>
              <a:t>1. Jobs Reviewed Over Time:</a:t>
            </a:r>
          </a:p>
          <a:p>
            <a:pPr marL="31365" indent="0">
              <a:buNone/>
            </a:pPr>
            <a:r>
              <a:rPr lang="en-US" sz="2000" dirty="0"/>
              <a:t>Objective: Calculate the number of jobs reviewed per hour for each day in November 2020.</a:t>
            </a:r>
          </a:p>
          <a:p>
            <a:pPr marL="31365" indent="0">
              <a:buNone/>
            </a:pPr>
            <a:r>
              <a:rPr lang="en-US" sz="2000" dirty="0"/>
              <a:t>Your Task: Write an SQL query to calculate the number of jobs reviewed per hour for each day in November 2020.</a:t>
            </a:r>
          </a:p>
          <a:p>
            <a:pPr marL="31365" indent="0">
              <a:buNone/>
            </a:pPr>
            <a:r>
              <a:rPr lang="en-US" sz="2000" b="1" dirty="0"/>
              <a:t>2. Throughput Analysis:</a:t>
            </a:r>
          </a:p>
          <a:p>
            <a:pPr marL="31365" indent="0">
              <a:buNone/>
            </a:pPr>
            <a:r>
              <a:rPr lang="en-US" sz="2000" dirty="0"/>
              <a:t>Objective: Calculate the 7-day rolling average of throughput (number of events per second).</a:t>
            </a:r>
          </a:p>
          <a:p>
            <a:pPr marL="31365" indent="0">
              <a:buNone/>
            </a:pPr>
            <a:r>
              <a:rPr lang="en-US" sz="2000" dirty="0"/>
              <a:t>Your Task: Write an SQL query to calculate the 7-day rolling average of throughput. Additionally, explain whether you prefer using the daily metric or the 7-day rolling average for throughput, and why.</a:t>
            </a:r>
          </a:p>
          <a:p>
            <a:pPr marL="31365" indent="0">
              <a:buNone/>
            </a:pPr>
            <a:r>
              <a:rPr lang="en-US" sz="2000" b="1" dirty="0"/>
              <a:t>3. Language Share Analysis:</a:t>
            </a:r>
          </a:p>
          <a:p>
            <a:pPr marL="31365" indent="0">
              <a:buNone/>
            </a:pPr>
            <a:r>
              <a:rPr lang="en-US" sz="2000" dirty="0"/>
              <a:t>Objective: Calculate the percentage share of each language in the last 30 days.</a:t>
            </a:r>
          </a:p>
          <a:p>
            <a:pPr marL="31365" indent="0">
              <a:buNone/>
            </a:pPr>
            <a:r>
              <a:rPr lang="en-US" sz="2000" dirty="0"/>
              <a:t>Your Task: Write an SQL query to calculate the percentage share of each language over the last 30 days.</a:t>
            </a:r>
          </a:p>
          <a:p>
            <a:pPr marL="31365" indent="0">
              <a:buNone/>
            </a:pPr>
            <a:r>
              <a:rPr lang="en-US" sz="2000" b="1" dirty="0"/>
              <a:t>4. Duplicate Rows Detection:</a:t>
            </a:r>
          </a:p>
          <a:p>
            <a:pPr marL="31365" indent="0">
              <a:buNone/>
            </a:pPr>
            <a:r>
              <a:rPr lang="en-US" sz="2000" dirty="0"/>
              <a:t>Objective: Identify duplicate rows in the data.</a:t>
            </a:r>
          </a:p>
          <a:p>
            <a:pPr marL="31365" indent="0">
              <a:buNone/>
            </a:pPr>
            <a:r>
              <a:rPr lang="en-US" sz="2000" dirty="0"/>
              <a:t>Your Task: Write an SQL query to display duplicate rows from the </a:t>
            </a:r>
            <a:r>
              <a:rPr lang="en-US" sz="2000" dirty="0" err="1"/>
              <a:t>job_data</a:t>
            </a:r>
            <a:r>
              <a:rPr lang="en-US" sz="2000" dirty="0"/>
              <a:t> table.</a:t>
            </a:r>
          </a:p>
        </p:txBody>
      </p:sp>
      <p:sp>
        <p:nvSpPr>
          <p:cNvPr id="2" name="Slide Number Placeholder 1">
            <a:extLst>
              <a:ext uri="{FF2B5EF4-FFF2-40B4-BE49-F238E27FC236}">
                <a16:creationId xmlns:a16="http://schemas.microsoft.com/office/drawing/2014/main" id="{9FA6177B-8445-46BB-910C-AE98B3814304}"/>
              </a:ext>
            </a:extLst>
          </p:cNvPr>
          <p:cNvSpPr>
            <a:spLocks noGrp="1"/>
          </p:cNvSpPr>
          <p:nvPr>
            <p:ph type="sldNum" sz="quarter" idx="12"/>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4293672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D44AB6-AAFD-41CC-AED0-06FE04214EBB}"/>
              </a:ext>
            </a:extLst>
          </p:cNvPr>
          <p:cNvSpPr>
            <a:spLocks noGrp="1"/>
          </p:cNvSpPr>
          <p:nvPr>
            <p:ph idx="1"/>
          </p:nvPr>
        </p:nvSpPr>
        <p:spPr>
          <a:xfrm>
            <a:off x="304800" y="304800"/>
            <a:ext cx="7315200" cy="9524999"/>
          </a:xfrm>
        </p:spPr>
        <p:txBody>
          <a:bodyPr>
            <a:noAutofit/>
          </a:bodyPr>
          <a:lstStyle/>
          <a:p>
            <a:pPr marL="31365" indent="0">
              <a:buNone/>
            </a:pPr>
            <a:r>
              <a:rPr lang="en-US" sz="2000" b="1" dirty="0"/>
              <a:t>Case Study 2: Investigating Metric Spike</a:t>
            </a:r>
          </a:p>
          <a:p>
            <a:pPr marL="31365" indent="0">
              <a:buNone/>
            </a:pPr>
            <a:br>
              <a:rPr lang="en-US" sz="2000" dirty="0"/>
            </a:br>
            <a:r>
              <a:rPr lang="en-US" sz="2000" b="1" dirty="0"/>
              <a:t>1. Weekly User Engagement:</a:t>
            </a:r>
          </a:p>
          <a:p>
            <a:pPr marL="31365" indent="0">
              <a:buNone/>
            </a:pPr>
            <a:r>
              <a:rPr lang="en-US" sz="2000" dirty="0"/>
              <a:t>Objective: Measure the activeness of users on a weekly basis.</a:t>
            </a:r>
          </a:p>
          <a:p>
            <a:pPr marL="31365" indent="0">
              <a:buNone/>
            </a:pPr>
            <a:r>
              <a:rPr lang="en-US" sz="2000" dirty="0"/>
              <a:t>Your Task: Write an SQL query to calculate the weekly user engagement.</a:t>
            </a:r>
          </a:p>
          <a:p>
            <a:pPr marL="31365" indent="0">
              <a:buNone/>
            </a:pPr>
            <a:r>
              <a:rPr lang="en-US" sz="2000" b="1" dirty="0"/>
              <a:t>2. User Growth Analysis:</a:t>
            </a:r>
          </a:p>
          <a:p>
            <a:pPr marL="31365" indent="0">
              <a:buNone/>
            </a:pPr>
            <a:r>
              <a:rPr lang="en-US" sz="2000" dirty="0"/>
              <a:t>Objective: Analyze the growth of users over time for a product.</a:t>
            </a:r>
          </a:p>
          <a:p>
            <a:pPr marL="31365" indent="0">
              <a:buNone/>
            </a:pPr>
            <a:r>
              <a:rPr lang="en-US" sz="2000" dirty="0"/>
              <a:t>Your Task: Write an SQL query to calculate the user growth for the product.</a:t>
            </a:r>
          </a:p>
          <a:p>
            <a:pPr marL="31365" indent="0">
              <a:buNone/>
            </a:pPr>
            <a:r>
              <a:rPr lang="en-US" sz="2000" b="1" dirty="0"/>
              <a:t>3. Weekly Retention Analysis:</a:t>
            </a:r>
          </a:p>
          <a:p>
            <a:pPr marL="31365" indent="0">
              <a:buNone/>
            </a:pPr>
            <a:r>
              <a:rPr lang="en-US" sz="2000" dirty="0"/>
              <a:t>Objective: Analyze the retention of users on a weekly basis after signing up for a product.</a:t>
            </a:r>
          </a:p>
          <a:p>
            <a:pPr marL="31365" indent="0">
              <a:buNone/>
            </a:pPr>
            <a:r>
              <a:rPr lang="en-US" sz="2000" dirty="0"/>
              <a:t>Your Task: Write an SQL query to calculate the weekly retention of users based on their sign-up cohort.</a:t>
            </a:r>
          </a:p>
          <a:p>
            <a:pPr marL="31365" indent="0">
              <a:buNone/>
            </a:pPr>
            <a:r>
              <a:rPr lang="en-US" sz="2000" b="1" dirty="0"/>
              <a:t>4. Weekly Engagement Per Device:</a:t>
            </a:r>
          </a:p>
          <a:p>
            <a:pPr marL="31365" indent="0">
              <a:buNone/>
            </a:pPr>
            <a:r>
              <a:rPr lang="en-US" sz="2000" dirty="0"/>
              <a:t>Objective: Measure the activeness of users on a weekly basis per device.</a:t>
            </a:r>
          </a:p>
          <a:p>
            <a:pPr marL="31365" indent="0">
              <a:buNone/>
            </a:pPr>
            <a:r>
              <a:rPr lang="en-US" sz="2000" dirty="0"/>
              <a:t>Your Task: Write an SQL query to calculate the weekly engagement per device.</a:t>
            </a:r>
          </a:p>
          <a:p>
            <a:pPr marL="31365" indent="0">
              <a:buNone/>
            </a:pPr>
            <a:r>
              <a:rPr lang="en-US" sz="2000" b="1" dirty="0"/>
              <a:t>5. Email Engagement Analysis:</a:t>
            </a:r>
          </a:p>
          <a:p>
            <a:pPr marL="31365" indent="0">
              <a:buNone/>
            </a:pPr>
            <a:r>
              <a:rPr lang="en-US" sz="2000" dirty="0"/>
              <a:t>Objective: Analyze how users are engaging with the email service.</a:t>
            </a:r>
          </a:p>
          <a:p>
            <a:pPr marL="31365" indent="0">
              <a:buNone/>
            </a:pPr>
            <a:r>
              <a:rPr lang="en-US" sz="2000" dirty="0"/>
              <a:t>Your Task: Write an SQL query to calculate the email engagement metrics.</a:t>
            </a:r>
          </a:p>
        </p:txBody>
      </p:sp>
      <p:sp>
        <p:nvSpPr>
          <p:cNvPr id="2" name="Slide Number Placeholder 1">
            <a:extLst>
              <a:ext uri="{FF2B5EF4-FFF2-40B4-BE49-F238E27FC236}">
                <a16:creationId xmlns:a16="http://schemas.microsoft.com/office/drawing/2014/main" id="{C6693AB3-BC13-487C-8724-BB2E668CF94B}"/>
              </a:ext>
            </a:extLst>
          </p:cNvPr>
          <p:cNvSpPr>
            <a:spLocks noGrp="1"/>
          </p:cNvSpPr>
          <p:nvPr>
            <p:ph type="sldNum" sz="quarter" idx="12"/>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3527598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C2DAF-8F86-4270-B1D5-5D56A374D456}"/>
              </a:ext>
            </a:extLst>
          </p:cNvPr>
          <p:cNvSpPr>
            <a:spLocks noGrp="1"/>
          </p:cNvSpPr>
          <p:nvPr>
            <p:ph idx="1"/>
          </p:nvPr>
        </p:nvSpPr>
        <p:spPr>
          <a:xfrm>
            <a:off x="582544" y="2285999"/>
            <a:ext cx="6600524" cy="6629401"/>
          </a:xfrm>
        </p:spPr>
        <p:txBody>
          <a:bodyPr>
            <a:normAutofit/>
          </a:bodyPr>
          <a:lstStyle/>
          <a:p>
            <a:pPr marL="31365" indent="0" algn="ctr">
              <a:buNone/>
            </a:pPr>
            <a:r>
              <a:rPr lang="en-US" sz="3200" b="1" u="sng" dirty="0"/>
              <a:t>Design</a:t>
            </a:r>
          </a:p>
          <a:p>
            <a:pPr marL="31365" indent="0" algn="ctr">
              <a:buNone/>
            </a:pPr>
            <a:endParaRPr lang="en-US" sz="3200" b="1" u="sng" dirty="0"/>
          </a:p>
          <a:p>
            <a:pPr marL="31365" indent="0">
              <a:buNone/>
            </a:pPr>
            <a:r>
              <a:rPr lang="en-US" sz="2000" dirty="0"/>
              <a:t>Steps followed to load the data into the database:</a:t>
            </a:r>
            <a:br>
              <a:rPr lang="en-US" sz="2000" dirty="0"/>
            </a:br>
            <a:endParaRPr lang="en-US" sz="2000" dirty="0"/>
          </a:p>
          <a:p>
            <a:pPr marL="31365" indent="0">
              <a:buNone/>
            </a:pPr>
            <a:r>
              <a:rPr lang="en-US" sz="2000" dirty="0"/>
              <a:t>- A new database was created using the CREATE DATABASE function in MySQL.</a:t>
            </a:r>
          </a:p>
          <a:p>
            <a:pPr marL="31365" indent="0">
              <a:buNone/>
            </a:pPr>
            <a:r>
              <a:rPr lang="en-US" sz="2000" dirty="0"/>
              <a:t>- Tables and column names were defined and added.</a:t>
            </a:r>
          </a:p>
          <a:p>
            <a:pPr marL="31365" indent="0">
              <a:buNone/>
            </a:pPr>
            <a:r>
              <a:rPr lang="en-US" sz="2000" dirty="0"/>
              <a:t>- Data was inserted into the tables using the INSERT INTO command.</a:t>
            </a:r>
          </a:p>
          <a:p>
            <a:pPr marL="31365" indent="0">
              <a:buNone/>
            </a:pPr>
            <a:r>
              <a:rPr lang="en-US" sz="2000" dirty="0"/>
              <a:t>- The SELECT command can be used to query and retrieve the desired output.</a:t>
            </a:r>
          </a:p>
        </p:txBody>
      </p:sp>
      <p:sp>
        <p:nvSpPr>
          <p:cNvPr id="2" name="Slide Number Placeholder 1">
            <a:extLst>
              <a:ext uri="{FF2B5EF4-FFF2-40B4-BE49-F238E27FC236}">
                <a16:creationId xmlns:a16="http://schemas.microsoft.com/office/drawing/2014/main" id="{4265A1C1-AE56-4156-AB8D-794739279765}"/>
              </a:ext>
            </a:extLst>
          </p:cNvPr>
          <p:cNvSpPr>
            <a:spLocks noGrp="1"/>
          </p:cNvSpPr>
          <p:nvPr>
            <p:ph type="sldNum" sz="quarter" idx="12"/>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3651454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0E095-45CC-4B54-8D1D-4BCE2CB4351C}"/>
              </a:ext>
            </a:extLst>
          </p:cNvPr>
          <p:cNvSpPr>
            <a:spLocks noGrp="1"/>
          </p:cNvSpPr>
          <p:nvPr>
            <p:ph idx="1"/>
          </p:nvPr>
        </p:nvSpPr>
        <p:spPr>
          <a:xfrm>
            <a:off x="304800" y="457200"/>
            <a:ext cx="7239000" cy="9372600"/>
          </a:xfrm>
        </p:spPr>
        <p:txBody>
          <a:bodyPr>
            <a:normAutofit/>
          </a:bodyPr>
          <a:lstStyle/>
          <a:p>
            <a:pPr marL="31365" indent="0" algn="ctr">
              <a:buNone/>
            </a:pPr>
            <a:r>
              <a:rPr lang="en-US" sz="3200" b="1" u="sng" dirty="0"/>
              <a:t>Findings</a:t>
            </a:r>
            <a:br>
              <a:rPr lang="en-US" sz="3200" b="1" u="sng" dirty="0"/>
            </a:br>
            <a:endParaRPr lang="en-US" sz="3200" b="1" u="sng" dirty="0"/>
          </a:p>
          <a:p>
            <a:pPr marL="31365" indent="0">
              <a:buNone/>
            </a:pPr>
            <a:r>
              <a:rPr lang="en-US" sz="2000" b="1" dirty="0"/>
              <a:t>Case Study 1: Job Data Analysis </a:t>
            </a:r>
          </a:p>
          <a:p>
            <a:pPr marL="31365" indent="0">
              <a:buNone/>
            </a:pPr>
            <a:r>
              <a:rPr lang="en-US" sz="2000" b="1" dirty="0"/>
              <a:t>1. Jobs Reviewed Over Time: </a:t>
            </a:r>
          </a:p>
          <a:p>
            <a:pPr marL="31365" indent="0">
              <a:buNone/>
            </a:pPr>
            <a:r>
              <a:rPr lang="en-US" sz="2000" dirty="0"/>
              <a:t>○ Objective: Calculate the number of jobs reviewed per hour for each day in November 2020. </a:t>
            </a:r>
          </a:p>
          <a:p>
            <a:pPr marL="31365" indent="0">
              <a:buNone/>
            </a:pPr>
            <a:r>
              <a:rPr lang="en-US" sz="2000" dirty="0"/>
              <a:t>○ Task: Write an SQL query to calculate the number of jobs reviewed per hour for each day in November 2020. </a:t>
            </a:r>
          </a:p>
          <a:p>
            <a:pPr marL="31365" indent="0">
              <a:buNone/>
            </a:pPr>
            <a:endParaRPr lang="en-US" sz="2000" dirty="0"/>
          </a:p>
          <a:p>
            <a:pPr marL="31365" indent="0">
              <a:buNone/>
            </a:pPr>
            <a:r>
              <a:rPr lang="en-US" sz="2000" b="1" dirty="0"/>
              <a:t>Code (distinct): </a:t>
            </a:r>
            <a:br>
              <a:rPr lang="en-US" sz="2000" b="1" dirty="0"/>
            </a:br>
            <a:r>
              <a:rPr lang="en-US" sz="2000" b="1" dirty="0"/>
              <a:t>	</a:t>
            </a:r>
            <a:r>
              <a:rPr lang="en-US" sz="2000" dirty="0"/>
              <a:t>select count(distinct </a:t>
            </a:r>
            <a:r>
              <a:rPr lang="en-US" sz="2000" dirty="0" err="1"/>
              <a:t>job_id</a:t>
            </a:r>
            <a:r>
              <a:rPr lang="en-US" sz="2000" dirty="0"/>
              <a:t>)/(30*24) as </a:t>
            </a:r>
            <a:r>
              <a:rPr lang="en-US" sz="2000" dirty="0" err="1"/>
              <a:t>no_of_jobs_reviewed</a:t>
            </a:r>
            <a:r>
              <a:rPr lang="en-US" sz="2000" dirty="0"/>
              <a:t> </a:t>
            </a:r>
            <a:br>
              <a:rPr lang="en-US" sz="2000" dirty="0"/>
            </a:br>
            <a:r>
              <a:rPr lang="en-US" sz="2000" dirty="0"/>
              <a:t>	from </a:t>
            </a:r>
            <a:r>
              <a:rPr lang="en-US" sz="2000" dirty="0" err="1"/>
              <a:t>job_data</a:t>
            </a:r>
            <a:r>
              <a:rPr lang="en-US" sz="2000" dirty="0"/>
              <a:t>; </a:t>
            </a:r>
          </a:p>
          <a:p>
            <a:pPr marL="31365" indent="0">
              <a:buNone/>
            </a:pPr>
            <a:r>
              <a:rPr lang="en-US" sz="2000" b="1" dirty="0"/>
              <a:t>Output:</a:t>
            </a:r>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r>
              <a:rPr lang="en-US" sz="2000" b="1" dirty="0"/>
              <a:t>Code (non-distinct) : </a:t>
            </a:r>
            <a:br>
              <a:rPr lang="en-US" sz="2000" b="1" dirty="0"/>
            </a:br>
            <a:r>
              <a:rPr lang="en-US" sz="2000" b="1" dirty="0"/>
              <a:t>	</a:t>
            </a:r>
            <a:r>
              <a:rPr lang="en-US" sz="2000" dirty="0"/>
              <a:t>select count(</a:t>
            </a:r>
            <a:r>
              <a:rPr lang="en-US" sz="2000" dirty="0" err="1"/>
              <a:t>job_id</a:t>
            </a:r>
            <a:r>
              <a:rPr lang="en-US" sz="2000" dirty="0"/>
              <a:t>)/(30*24) as </a:t>
            </a:r>
            <a:r>
              <a:rPr lang="en-US" sz="2000" dirty="0" err="1"/>
              <a:t>no_of_jobs_reviewed</a:t>
            </a:r>
            <a:r>
              <a:rPr lang="en-US" sz="2000" dirty="0"/>
              <a:t> </a:t>
            </a:r>
            <a:br>
              <a:rPr lang="en-US" sz="2000" dirty="0"/>
            </a:br>
            <a:r>
              <a:rPr lang="en-US" sz="2000" dirty="0"/>
              <a:t>	from </a:t>
            </a:r>
            <a:r>
              <a:rPr lang="en-US" sz="2000" dirty="0" err="1"/>
              <a:t>job_data</a:t>
            </a:r>
            <a:r>
              <a:rPr lang="en-US" sz="2000" dirty="0"/>
              <a:t>; </a:t>
            </a:r>
          </a:p>
          <a:p>
            <a:pPr marL="31365" indent="0">
              <a:buNone/>
            </a:pPr>
            <a:r>
              <a:rPr lang="en-US" sz="2000" b="1" dirty="0"/>
              <a:t>Output:</a:t>
            </a:r>
          </a:p>
        </p:txBody>
      </p:sp>
      <p:pic>
        <p:nvPicPr>
          <p:cNvPr id="5" name="Picture 4">
            <a:extLst>
              <a:ext uri="{FF2B5EF4-FFF2-40B4-BE49-F238E27FC236}">
                <a16:creationId xmlns:a16="http://schemas.microsoft.com/office/drawing/2014/main" id="{56CA6882-3B1D-44A7-A1F6-1F8003394C06}"/>
              </a:ext>
            </a:extLst>
          </p:cNvPr>
          <p:cNvPicPr>
            <a:picLocks noChangeAspect="1"/>
          </p:cNvPicPr>
          <p:nvPr/>
        </p:nvPicPr>
        <p:blipFill>
          <a:blip r:embed="rId2"/>
          <a:stretch>
            <a:fillRect/>
          </a:stretch>
        </p:blipFill>
        <p:spPr>
          <a:xfrm>
            <a:off x="1600200" y="5638800"/>
            <a:ext cx="2786303" cy="964786"/>
          </a:xfrm>
          <a:prstGeom prst="rect">
            <a:avLst/>
          </a:prstGeom>
        </p:spPr>
      </p:pic>
      <p:pic>
        <p:nvPicPr>
          <p:cNvPr id="7" name="Picture 6">
            <a:extLst>
              <a:ext uri="{FF2B5EF4-FFF2-40B4-BE49-F238E27FC236}">
                <a16:creationId xmlns:a16="http://schemas.microsoft.com/office/drawing/2014/main" id="{561667B2-3973-4B50-B016-3454471C81AB}"/>
              </a:ext>
            </a:extLst>
          </p:cNvPr>
          <p:cNvPicPr>
            <a:picLocks noChangeAspect="1"/>
          </p:cNvPicPr>
          <p:nvPr/>
        </p:nvPicPr>
        <p:blipFill>
          <a:blip r:embed="rId3"/>
          <a:stretch>
            <a:fillRect/>
          </a:stretch>
        </p:blipFill>
        <p:spPr>
          <a:xfrm>
            <a:off x="1579418" y="8482370"/>
            <a:ext cx="3291156" cy="1118830"/>
          </a:xfrm>
          <a:prstGeom prst="rect">
            <a:avLst/>
          </a:prstGeom>
        </p:spPr>
      </p:pic>
      <p:sp>
        <p:nvSpPr>
          <p:cNvPr id="2" name="Slide Number Placeholder 1">
            <a:extLst>
              <a:ext uri="{FF2B5EF4-FFF2-40B4-BE49-F238E27FC236}">
                <a16:creationId xmlns:a16="http://schemas.microsoft.com/office/drawing/2014/main" id="{34E41784-8EE0-4EE5-BB62-460E27CC501B}"/>
              </a:ext>
            </a:extLst>
          </p:cNvPr>
          <p:cNvSpPr>
            <a:spLocks noGrp="1"/>
          </p:cNvSpPr>
          <p:nvPr>
            <p:ph type="sldNum" sz="quarter" idx="12"/>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2575657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AF956-CEFF-4B0F-A242-A2B0B634A852}"/>
              </a:ext>
            </a:extLst>
          </p:cNvPr>
          <p:cNvSpPr>
            <a:spLocks noGrp="1"/>
          </p:cNvSpPr>
          <p:nvPr>
            <p:ph idx="1"/>
          </p:nvPr>
        </p:nvSpPr>
        <p:spPr>
          <a:xfrm>
            <a:off x="457200" y="685800"/>
            <a:ext cx="7010400" cy="8991599"/>
          </a:xfrm>
        </p:spPr>
        <p:txBody>
          <a:bodyPr>
            <a:normAutofit/>
          </a:bodyPr>
          <a:lstStyle/>
          <a:p>
            <a:pPr marL="31365" indent="0">
              <a:buNone/>
            </a:pPr>
            <a:r>
              <a:rPr lang="en-US" sz="2000" b="1" dirty="0"/>
              <a:t>2. Throughput Analysis: </a:t>
            </a:r>
          </a:p>
          <a:p>
            <a:pPr marL="31365" indent="0">
              <a:buNone/>
            </a:pPr>
            <a:r>
              <a:rPr lang="en-US" sz="2000" dirty="0"/>
              <a:t>○ Objective: Calculate the 7-day rolling average of throughput (number of events per second). </a:t>
            </a:r>
          </a:p>
          <a:p>
            <a:pPr marL="31365" indent="0">
              <a:buNone/>
            </a:pPr>
            <a:r>
              <a:rPr lang="en-US" sz="2000" dirty="0"/>
              <a:t>○ Task: Write an SQL query to calculate the 7-day rolling average of throughput. Additionally, explain whether you prefer using the daily metric or the 7-day rolling average for throughput, and why. </a:t>
            </a:r>
          </a:p>
          <a:p>
            <a:pPr marL="31365" indent="0">
              <a:buNone/>
            </a:pPr>
            <a:br>
              <a:rPr lang="en-US" sz="2000" b="1" dirty="0"/>
            </a:br>
            <a:r>
              <a:rPr lang="en-US" sz="2000" b="1" dirty="0"/>
              <a:t>Code: </a:t>
            </a:r>
            <a:br>
              <a:rPr lang="en-US" sz="2000" b="1" dirty="0"/>
            </a:br>
            <a:r>
              <a:rPr lang="en-US" sz="2000" dirty="0"/>
              <a:t>select ds, </a:t>
            </a:r>
            <a:br>
              <a:rPr lang="en-US" sz="2000" dirty="0"/>
            </a:br>
            <a:r>
              <a:rPr lang="en-US" sz="2000" dirty="0"/>
              <a:t>count(distinct </a:t>
            </a:r>
            <a:r>
              <a:rPr lang="en-US" sz="2000" dirty="0" err="1"/>
              <a:t>job_id</a:t>
            </a:r>
            <a:r>
              <a:rPr lang="en-US" sz="2000" dirty="0"/>
              <a:t>) as </a:t>
            </a:r>
            <a:r>
              <a:rPr lang="en-US" sz="2000" dirty="0" err="1"/>
              <a:t>jobs_reviewed</a:t>
            </a:r>
            <a:r>
              <a:rPr lang="en-US" sz="2000" dirty="0"/>
              <a:t>, avg(count(distinct </a:t>
            </a:r>
            <a:r>
              <a:rPr lang="en-US" sz="2000" dirty="0" err="1"/>
              <a:t>job_id</a:t>
            </a:r>
            <a:r>
              <a:rPr lang="en-US" sz="2000" dirty="0"/>
              <a:t>)) OVER (ORDER BY ds ROWS BETWEEN 6 PRECEDING AND CURRENT ROW) as 7_day_rolling_avg </a:t>
            </a:r>
            <a:br>
              <a:rPr lang="en-US" sz="2000" dirty="0"/>
            </a:br>
            <a:r>
              <a:rPr lang="en-US" sz="2000" dirty="0"/>
              <a:t>from </a:t>
            </a:r>
            <a:r>
              <a:rPr lang="en-US" sz="2000" dirty="0" err="1"/>
              <a:t>job_data</a:t>
            </a:r>
            <a:r>
              <a:rPr lang="en-US" sz="2000" dirty="0"/>
              <a:t> </a:t>
            </a:r>
            <a:br>
              <a:rPr lang="en-US" sz="2000" dirty="0"/>
            </a:br>
            <a:r>
              <a:rPr lang="en-US" sz="2000" dirty="0"/>
              <a:t>group by ds </a:t>
            </a:r>
            <a:br>
              <a:rPr lang="en-US" sz="2000" dirty="0"/>
            </a:br>
            <a:r>
              <a:rPr lang="en-US" sz="2000" dirty="0"/>
              <a:t>order by ds;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C990A8F7-2DB7-45B4-878D-7EA612B76840}"/>
              </a:ext>
            </a:extLst>
          </p:cNvPr>
          <p:cNvPicPr>
            <a:picLocks noChangeAspect="1"/>
          </p:cNvPicPr>
          <p:nvPr/>
        </p:nvPicPr>
        <p:blipFill>
          <a:blip r:embed="rId2"/>
          <a:stretch>
            <a:fillRect/>
          </a:stretch>
        </p:blipFill>
        <p:spPr>
          <a:xfrm>
            <a:off x="1905000" y="6781800"/>
            <a:ext cx="4419600" cy="2194869"/>
          </a:xfrm>
          <a:prstGeom prst="rect">
            <a:avLst/>
          </a:prstGeom>
        </p:spPr>
      </p:pic>
      <p:sp>
        <p:nvSpPr>
          <p:cNvPr id="2" name="Slide Number Placeholder 1">
            <a:extLst>
              <a:ext uri="{FF2B5EF4-FFF2-40B4-BE49-F238E27FC236}">
                <a16:creationId xmlns:a16="http://schemas.microsoft.com/office/drawing/2014/main" id="{6BC6CFCF-CD62-4170-8790-C444DEA05F4C}"/>
              </a:ext>
            </a:extLst>
          </p:cNvPr>
          <p:cNvSpPr>
            <a:spLocks noGrp="1"/>
          </p:cNvSpPr>
          <p:nvPr>
            <p:ph type="sldNum" sz="quarter" idx="12"/>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376932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9C0C-987D-449C-B3DB-11193DE715AD}"/>
              </a:ext>
            </a:extLst>
          </p:cNvPr>
          <p:cNvSpPr>
            <a:spLocks noGrp="1"/>
          </p:cNvSpPr>
          <p:nvPr>
            <p:ph type="title"/>
          </p:nvPr>
        </p:nvSpPr>
        <p:spPr>
          <a:xfrm>
            <a:off x="582544" y="152401"/>
            <a:ext cx="6600524" cy="1219200"/>
          </a:xfrm>
        </p:spPr>
        <p:txBody>
          <a:bodyPr>
            <a:normAutofit/>
          </a:bodyPr>
          <a:lstStyle/>
          <a:p>
            <a:r>
              <a:rPr lang="en-US" sz="4400" dirty="0"/>
              <a:t>Table of Contents</a:t>
            </a:r>
          </a:p>
        </p:txBody>
      </p:sp>
      <p:sp>
        <p:nvSpPr>
          <p:cNvPr id="3" name="Content Placeholder 2">
            <a:extLst>
              <a:ext uri="{FF2B5EF4-FFF2-40B4-BE49-F238E27FC236}">
                <a16:creationId xmlns:a16="http://schemas.microsoft.com/office/drawing/2014/main" id="{319B767F-CD00-408A-9D29-206F2E0490FC}"/>
              </a:ext>
            </a:extLst>
          </p:cNvPr>
          <p:cNvSpPr>
            <a:spLocks noGrp="1"/>
          </p:cNvSpPr>
          <p:nvPr>
            <p:ph idx="1"/>
          </p:nvPr>
        </p:nvSpPr>
        <p:spPr>
          <a:xfrm>
            <a:off x="582544" y="1371601"/>
            <a:ext cx="6600524" cy="8229599"/>
          </a:xfrm>
        </p:spPr>
        <p:txBody>
          <a:bodyPr>
            <a:normAutofit/>
          </a:bodyPr>
          <a:lstStyle/>
          <a:p>
            <a:pPr marL="31365" indent="0">
              <a:buNone/>
            </a:pPr>
            <a:r>
              <a:rPr lang="en-US" sz="1800" b="1" dirty="0"/>
              <a:t>Professional Background			</a:t>
            </a:r>
            <a:r>
              <a:rPr lang="en-US" sz="1800" dirty="0"/>
              <a:t>------------					2</a:t>
            </a:r>
            <a:r>
              <a:rPr lang="en-US" sz="1800" b="1" dirty="0"/>
              <a:t>  </a:t>
            </a:r>
          </a:p>
          <a:p>
            <a:pPr marL="31365" indent="0">
              <a:buNone/>
            </a:pPr>
            <a:r>
              <a:rPr lang="en-US" sz="1800" b="1" dirty="0"/>
              <a:t>Table of Contents					</a:t>
            </a:r>
            <a:r>
              <a:rPr lang="en-US" sz="1800" dirty="0"/>
              <a:t>------------				    3-4 </a:t>
            </a:r>
          </a:p>
          <a:p>
            <a:pPr marL="31365" indent="0">
              <a:buNone/>
            </a:pPr>
            <a:r>
              <a:rPr lang="en-US" sz="1800" b="1" dirty="0"/>
              <a:t>Data Analytics Process </a:t>
            </a:r>
            <a:br>
              <a:rPr lang="en-US" sz="1800" dirty="0"/>
            </a:br>
            <a:r>
              <a:rPr lang="en-US" sz="1800" dirty="0"/>
              <a:t>	• Description 					------------					5</a:t>
            </a:r>
            <a:br>
              <a:rPr lang="en-US" sz="1800" dirty="0"/>
            </a:br>
            <a:r>
              <a:rPr lang="en-US" sz="1800" dirty="0"/>
              <a:t>	• Design						------------				    6-8</a:t>
            </a:r>
            <a:br>
              <a:rPr lang="en-US" sz="1800" dirty="0"/>
            </a:br>
            <a:r>
              <a:rPr lang="en-US" sz="1800" dirty="0"/>
              <a:t>	• Conclusions					------------					9</a:t>
            </a:r>
          </a:p>
          <a:p>
            <a:pPr marL="31365" indent="0">
              <a:buNone/>
            </a:pPr>
            <a:r>
              <a:rPr lang="en-US" sz="1800" b="1" dirty="0"/>
              <a:t>Instagram User Analytics </a:t>
            </a:r>
            <a:br>
              <a:rPr lang="en-US" sz="1800" dirty="0"/>
            </a:br>
            <a:r>
              <a:rPr lang="en-US" sz="1800" dirty="0"/>
              <a:t>	• Description 					------------				     10</a:t>
            </a:r>
            <a:br>
              <a:rPr lang="en-US" sz="1800" dirty="0"/>
            </a:br>
            <a:r>
              <a:rPr lang="en-US" sz="1800" dirty="0"/>
              <a:t>	• The Problem					------------				11-12</a:t>
            </a:r>
            <a:br>
              <a:rPr lang="en-US" sz="1800" dirty="0"/>
            </a:br>
            <a:r>
              <a:rPr lang="en-US" sz="1800" dirty="0"/>
              <a:t>	• Design 						------------                               13</a:t>
            </a:r>
            <a:br>
              <a:rPr lang="en-US" sz="1800" dirty="0"/>
            </a:br>
            <a:r>
              <a:rPr lang="en-US" sz="1800" dirty="0"/>
              <a:t>	• Findings 						------------				14-20</a:t>
            </a:r>
            <a:br>
              <a:rPr lang="en-US" sz="1800" dirty="0"/>
            </a:br>
            <a:r>
              <a:rPr lang="en-US" sz="1800" dirty="0"/>
              <a:t>	• Analysis 						------------				21-22</a:t>
            </a:r>
            <a:br>
              <a:rPr lang="en-US" sz="1800" dirty="0"/>
            </a:br>
            <a:r>
              <a:rPr lang="en-US" sz="1800" dirty="0"/>
              <a:t>	• Conclusions 					------------				     23</a:t>
            </a:r>
          </a:p>
          <a:p>
            <a:pPr marL="31365" indent="0">
              <a:buNone/>
            </a:pPr>
            <a:r>
              <a:rPr lang="en-US" sz="1800" b="1" dirty="0"/>
              <a:t>Operation Analytics and Investigating Metric Spike </a:t>
            </a:r>
            <a:br>
              <a:rPr lang="en-US" sz="1800" b="1" dirty="0"/>
            </a:br>
            <a:r>
              <a:rPr lang="en-US" sz="1800" dirty="0"/>
              <a:t>	• Description 					------------				     24</a:t>
            </a:r>
            <a:br>
              <a:rPr lang="en-US" sz="1800" dirty="0"/>
            </a:br>
            <a:r>
              <a:rPr lang="en-US" sz="1800" dirty="0"/>
              <a:t>	• The Problem 					------------				25-26</a:t>
            </a:r>
            <a:br>
              <a:rPr lang="en-US" sz="1800" dirty="0"/>
            </a:br>
            <a:r>
              <a:rPr lang="en-US" sz="1800" dirty="0"/>
              <a:t>	• Design 						------------				     27</a:t>
            </a:r>
            <a:br>
              <a:rPr lang="en-US" sz="1800" dirty="0"/>
            </a:br>
            <a:r>
              <a:rPr lang="en-US" sz="1800" dirty="0"/>
              <a:t>	• Findings 						------------				28-39</a:t>
            </a:r>
            <a:br>
              <a:rPr lang="en-US" sz="1800" dirty="0"/>
            </a:br>
            <a:r>
              <a:rPr lang="en-US" sz="1800" dirty="0"/>
              <a:t>	• Analysis 						------------				40-41</a:t>
            </a:r>
            <a:br>
              <a:rPr lang="en-US" sz="1800" dirty="0"/>
            </a:br>
            <a:r>
              <a:rPr lang="en-US" sz="1800" dirty="0"/>
              <a:t>	• Conclusions 					------------				     42</a:t>
            </a:r>
          </a:p>
          <a:p>
            <a:pPr marL="31365" indent="0">
              <a:buNone/>
            </a:pPr>
            <a:r>
              <a:rPr lang="en-US" sz="1800" b="1" dirty="0"/>
              <a:t>Hiring Process Analytics</a:t>
            </a:r>
            <a:br>
              <a:rPr lang="en-US" sz="1800" dirty="0"/>
            </a:br>
            <a:r>
              <a:rPr lang="en-US" sz="1800" dirty="0"/>
              <a:t>	• Description 					------------				     43</a:t>
            </a:r>
            <a:br>
              <a:rPr lang="en-US" sz="1800" dirty="0"/>
            </a:br>
            <a:r>
              <a:rPr lang="en-US" sz="1800" dirty="0"/>
              <a:t>	• The Problem 					------------                               44</a:t>
            </a:r>
            <a:br>
              <a:rPr lang="en-US" sz="1800" dirty="0"/>
            </a:br>
            <a:r>
              <a:rPr lang="en-US" sz="1800" dirty="0"/>
              <a:t>	• Design 						------------				     45</a:t>
            </a:r>
            <a:br>
              <a:rPr lang="en-US" sz="1800" dirty="0"/>
            </a:br>
            <a:r>
              <a:rPr lang="en-US" sz="1800" dirty="0"/>
              <a:t>	• Findings 						------------				46-50</a:t>
            </a:r>
            <a:br>
              <a:rPr lang="en-US" sz="1800" dirty="0"/>
            </a:br>
            <a:r>
              <a:rPr lang="en-US" sz="1800" dirty="0"/>
              <a:t>	• Analysis 						------------				     51</a:t>
            </a:r>
            <a:br>
              <a:rPr lang="en-US" sz="1800" dirty="0"/>
            </a:br>
            <a:r>
              <a:rPr lang="en-US" sz="1800" dirty="0"/>
              <a:t>	• Conclusions 					------------				     52</a:t>
            </a:r>
          </a:p>
        </p:txBody>
      </p:sp>
      <p:sp>
        <p:nvSpPr>
          <p:cNvPr id="4" name="Slide Number Placeholder 3">
            <a:extLst>
              <a:ext uri="{FF2B5EF4-FFF2-40B4-BE49-F238E27FC236}">
                <a16:creationId xmlns:a16="http://schemas.microsoft.com/office/drawing/2014/main" id="{B8DB4A77-B998-4EA8-83D7-9E4A3FE3B30D}"/>
              </a:ext>
            </a:extLst>
          </p:cNvPr>
          <p:cNvSpPr>
            <a:spLocks noGrp="1"/>
          </p:cNvSpPr>
          <p:nvPr>
            <p:ph type="sldNum" sz="quarter" idx="12"/>
          </p:nvPr>
        </p:nvSpPr>
        <p:spPr>
          <a:xfrm>
            <a:off x="7183068" y="8982075"/>
            <a:ext cx="480385" cy="535517"/>
          </a:xfrm>
        </p:spPr>
        <p:txBody>
          <a:bodyPr/>
          <a:lstStyle/>
          <a:p>
            <a:fld id="{B6F15528-21DE-4FAA-801E-634DDDAF4B2B}" type="slidenum">
              <a:rPr lang="en-US" sz="1000" smtClean="0"/>
              <a:t>3</a:t>
            </a:fld>
            <a:endParaRPr lang="en-US" sz="1000" dirty="0"/>
          </a:p>
        </p:txBody>
      </p:sp>
    </p:spTree>
    <p:extLst>
      <p:ext uri="{BB962C8B-B14F-4D97-AF65-F5344CB8AC3E}">
        <p14:creationId xmlns:p14="http://schemas.microsoft.com/office/powerpoint/2010/main" val="2812341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CACA9-8487-4508-BC6C-910C66C01DAE}"/>
              </a:ext>
            </a:extLst>
          </p:cNvPr>
          <p:cNvSpPr>
            <a:spLocks noGrp="1"/>
          </p:cNvSpPr>
          <p:nvPr>
            <p:ph idx="1"/>
          </p:nvPr>
        </p:nvSpPr>
        <p:spPr>
          <a:xfrm>
            <a:off x="582544" y="685801"/>
            <a:ext cx="6600524" cy="7807962"/>
          </a:xfrm>
        </p:spPr>
        <p:txBody>
          <a:bodyPr>
            <a:normAutofit/>
          </a:bodyPr>
          <a:lstStyle/>
          <a:p>
            <a:pPr marL="31365" indent="0">
              <a:buNone/>
            </a:pPr>
            <a:r>
              <a:rPr lang="en-US" sz="2000" b="1" dirty="0"/>
              <a:t>3. Language Share Analysis: </a:t>
            </a:r>
          </a:p>
          <a:p>
            <a:pPr marL="31365" indent="0">
              <a:buNone/>
            </a:pPr>
            <a:r>
              <a:rPr lang="en-US" sz="2000" dirty="0"/>
              <a:t>○ Objective: Calculate the percentage share of each language in the last 30 days. </a:t>
            </a:r>
          </a:p>
          <a:p>
            <a:pPr marL="31365" indent="0">
              <a:buNone/>
            </a:pPr>
            <a:r>
              <a:rPr lang="en-US" sz="2000" dirty="0"/>
              <a:t>○ Task: Write an SQL query to calculate the percentage share of each language over the last 30 days. </a:t>
            </a:r>
          </a:p>
          <a:p>
            <a:pPr marL="31365" indent="0">
              <a:buNone/>
            </a:pPr>
            <a:endParaRPr lang="en-US" sz="2000" dirty="0"/>
          </a:p>
          <a:p>
            <a:pPr marL="31365" indent="0">
              <a:buNone/>
            </a:pPr>
            <a:r>
              <a:rPr lang="en-US" sz="2000" b="1" dirty="0"/>
              <a:t>Code: </a:t>
            </a:r>
            <a:br>
              <a:rPr lang="en-US" sz="2000" dirty="0"/>
            </a:br>
            <a:r>
              <a:rPr lang="en-US" sz="2000" dirty="0"/>
              <a:t>select language, COUNT(*) AS </a:t>
            </a:r>
            <a:r>
              <a:rPr lang="en-US" sz="2000" dirty="0" err="1"/>
              <a:t>job_count</a:t>
            </a:r>
            <a:r>
              <a:rPr lang="en-US" sz="2000" dirty="0"/>
              <a:t>, ROUND((COUNT(*) * 100.0 / SUM(COUNT(*)) over ()), 1) as </a:t>
            </a:r>
            <a:r>
              <a:rPr lang="en-US" sz="2000" dirty="0" err="1"/>
              <a:t>percentage_share_of_each_language</a:t>
            </a:r>
            <a:r>
              <a:rPr lang="en-US" sz="2000" dirty="0"/>
              <a:t> </a:t>
            </a:r>
            <a:br>
              <a:rPr lang="en-US" sz="2000" dirty="0"/>
            </a:br>
            <a:r>
              <a:rPr lang="en-US" sz="2000" dirty="0"/>
              <a:t>from </a:t>
            </a:r>
            <a:r>
              <a:rPr lang="en-US" sz="2000" dirty="0" err="1"/>
              <a:t>job_data</a:t>
            </a:r>
            <a:r>
              <a:rPr lang="en-US" sz="2000" dirty="0"/>
              <a:t> </a:t>
            </a:r>
            <a:br>
              <a:rPr lang="en-US" sz="2000" dirty="0"/>
            </a:br>
            <a:r>
              <a:rPr lang="en-US" sz="2000" dirty="0"/>
              <a:t>group by language;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24C86F6C-4AD5-4BC7-8ED8-47AAE9BF9B5D}"/>
              </a:ext>
            </a:extLst>
          </p:cNvPr>
          <p:cNvPicPr>
            <a:picLocks noChangeAspect="1"/>
          </p:cNvPicPr>
          <p:nvPr/>
        </p:nvPicPr>
        <p:blipFill>
          <a:blip r:embed="rId2"/>
          <a:stretch>
            <a:fillRect/>
          </a:stretch>
        </p:blipFill>
        <p:spPr>
          <a:xfrm>
            <a:off x="1371600" y="6096000"/>
            <a:ext cx="5596389" cy="2134705"/>
          </a:xfrm>
          <a:prstGeom prst="rect">
            <a:avLst/>
          </a:prstGeom>
        </p:spPr>
      </p:pic>
      <p:sp>
        <p:nvSpPr>
          <p:cNvPr id="2" name="Slide Number Placeholder 1">
            <a:extLst>
              <a:ext uri="{FF2B5EF4-FFF2-40B4-BE49-F238E27FC236}">
                <a16:creationId xmlns:a16="http://schemas.microsoft.com/office/drawing/2014/main" id="{94AA5B69-1C5D-4C1F-BCFF-F0D9E25D0730}"/>
              </a:ext>
            </a:extLst>
          </p:cNvPr>
          <p:cNvSpPr>
            <a:spLocks noGrp="1"/>
          </p:cNvSpPr>
          <p:nvPr>
            <p:ph type="sldNum" sz="quarter" idx="12"/>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65031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F41670-20F7-4216-B13D-9D83942EE68E}"/>
              </a:ext>
            </a:extLst>
          </p:cNvPr>
          <p:cNvSpPr>
            <a:spLocks noGrp="1"/>
          </p:cNvSpPr>
          <p:nvPr>
            <p:ph idx="1"/>
          </p:nvPr>
        </p:nvSpPr>
        <p:spPr>
          <a:xfrm>
            <a:off x="582544" y="990599"/>
            <a:ext cx="6600524" cy="7503163"/>
          </a:xfrm>
        </p:spPr>
        <p:txBody>
          <a:bodyPr>
            <a:normAutofit/>
          </a:bodyPr>
          <a:lstStyle/>
          <a:p>
            <a:pPr marL="31365" indent="0">
              <a:buNone/>
            </a:pPr>
            <a:r>
              <a:rPr lang="en-US" sz="2000" b="1" dirty="0"/>
              <a:t>4. Duplicate Rows Detection: </a:t>
            </a:r>
          </a:p>
          <a:p>
            <a:pPr marL="31365" indent="0">
              <a:buNone/>
            </a:pPr>
            <a:r>
              <a:rPr lang="en-US" sz="2000" dirty="0"/>
              <a:t>○ Objective: Identify duplicate rows in the data. </a:t>
            </a:r>
          </a:p>
          <a:p>
            <a:pPr marL="31365" indent="0">
              <a:buNone/>
            </a:pPr>
            <a:r>
              <a:rPr lang="en-US" sz="2000" dirty="0"/>
              <a:t>○ Task: Write an SQL query to display duplicate rows from the </a:t>
            </a:r>
            <a:r>
              <a:rPr lang="en-US" sz="2000" dirty="0" err="1"/>
              <a:t>job_data</a:t>
            </a:r>
            <a:r>
              <a:rPr lang="en-US" sz="2000" dirty="0"/>
              <a:t> table. </a:t>
            </a:r>
          </a:p>
          <a:p>
            <a:pPr marL="31365" indent="0">
              <a:buNone/>
            </a:pPr>
            <a:endParaRPr lang="en-US" sz="2000" dirty="0"/>
          </a:p>
          <a:p>
            <a:pPr marL="31365" indent="0">
              <a:buNone/>
            </a:pPr>
            <a:r>
              <a:rPr lang="en-US" sz="2000" b="1" dirty="0"/>
              <a:t>Code: </a:t>
            </a:r>
            <a:br>
              <a:rPr lang="en-US" sz="2000" b="1" dirty="0"/>
            </a:br>
            <a:r>
              <a:rPr lang="en-US" sz="2000" dirty="0"/>
              <a:t>select * from (select *, </a:t>
            </a:r>
            <a:r>
              <a:rPr lang="en-US" sz="2000" dirty="0" err="1"/>
              <a:t>row_number</a:t>
            </a:r>
            <a:r>
              <a:rPr lang="en-US" sz="2000" dirty="0"/>
              <a:t>() over (partition by </a:t>
            </a:r>
            <a:r>
              <a:rPr lang="en-US" sz="2000" dirty="0" err="1"/>
              <a:t>job_id</a:t>
            </a:r>
            <a:r>
              <a:rPr lang="en-US" sz="2000" dirty="0"/>
              <a:t>) as </a:t>
            </a:r>
            <a:r>
              <a:rPr lang="en-US" sz="2000" dirty="0" err="1"/>
              <a:t>no_of_rows</a:t>
            </a:r>
            <a:r>
              <a:rPr lang="en-US" sz="2000" dirty="0"/>
              <a:t> </a:t>
            </a:r>
            <a:br>
              <a:rPr lang="en-US" sz="2000" dirty="0"/>
            </a:br>
            <a:r>
              <a:rPr lang="en-US" sz="2000" dirty="0"/>
              <a:t>from </a:t>
            </a:r>
            <a:r>
              <a:rPr lang="en-US" sz="2000" dirty="0" err="1"/>
              <a:t>job_data</a:t>
            </a:r>
            <a:r>
              <a:rPr lang="en-US" sz="2000" dirty="0"/>
              <a:t>) e </a:t>
            </a:r>
            <a:br>
              <a:rPr lang="en-US" sz="2000" dirty="0"/>
            </a:br>
            <a:r>
              <a:rPr lang="en-US" sz="2000" dirty="0"/>
              <a:t>where </a:t>
            </a:r>
            <a:r>
              <a:rPr lang="en-US" sz="2000" dirty="0" err="1"/>
              <a:t>no_of_rows</a:t>
            </a:r>
            <a:r>
              <a:rPr lang="en-US" sz="2000" dirty="0"/>
              <a:t>&gt;1;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B1CCFD0F-E2B1-4BDD-9670-7A0A340F61B9}"/>
              </a:ext>
            </a:extLst>
          </p:cNvPr>
          <p:cNvPicPr>
            <a:picLocks noChangeAspect="1"/>
          </p:cNvPicPr>
          <p:nvPr/>
        </p:nvPicPr>
        <p:blipFill>
          <a:blip r:embed="rId2"/>
          <a:stretch>
            <a:fillRect/>
          </a:stretch>
        </p:blipFill>
        <p:spPr>
          <a:xfrm>
            <a:off x="789295" y="5715000"/>
            <a:ext cx="6187022" cy="1171142"/>
          </a:xfrm>
          <a:prstGeom prst="rect">
            <a:avLst/>
          </a:prstGeom>
        </p:spPr>
      </p:pic>
      <p:sp>
        <p:nvSpPr>
          <p:cNvPr id="2" name="Slide Number Placeholder 1">
            <a:extLst>
              <a:ext uri="{FF2B5EF4-FFF2-40B4-BE49-F238E27FC236}">
                <a16:creationId xmlns:a16="http://schemas.microsoft.com/office/drawing/2014/main" id="{507FF6A0-9E50-42B2-B1FE-329CEEA3BBC4}"/>
              </a:ext>
            </a:extLst>
          </p:cNvPr>
          <p:cNvSpPr>
            <a:spLocks noGrp="1"/>
          </p:cNvSpPr>
          <p:nvPr>
            <p:ph type="sldNum" sz="quarter" idx="12"/>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46553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8735F-3948-4D22-9AAB-5C35008C8BA1}"/>
              </a:ext>
            </a:extLst>
          </p:cNvPr>
          <p:cNvSpPr>
            <a:spLocks noGrp="1"/>
          </p:cNvSpPr>
          <p:nvPr>
            <p:ph idx="1"/>
          </p:nvPr>
        </p:nvSpPr>
        <p:spPr>
          <a:xfrm>
            <a:off x="582544" y="533400"/>
            <a:ext cx="6600524" cy="9372600"/>
          </a:xfrm>
        </p:spPr>
        <p:txBody>
          <a:bodyPr>
            <a:normAutofit/>
          </a:bodyPr>
          <a:lstStyle/>
          <a:p>
            <a:pPr marL="31365" indent="0">
              <a:buNone/>
            </a:pPr>
            <a:r>
              <a:rPr lang="en-US" sz="2000" b="1" dirty="0"/>
              <a:t>Case Study 2: Investigating Metric Spike </a:t>
            </a:r>
          </a:p>
          <a:p>
            <a:pPr marL="488565" indent="-457200">
              <a:buAutoNum type="arabicPeriod"/>
            </a:pPr>
            <a:r>
              <a:rPr lang="en-US" sz="2000" b="1" dirty="0"/>
              <a:t>Weekly User Engagement: </a:t>
            </a:r>
          </a:p>
          <a:p>
            <a:pPr marL="31365" indent="0">
              <a:buNone/>
            </a:pPr>
            <a:r>
              <a:rPr lang="en-US" sz="2000" dirty="0"/>
              <a:t>○ Objective: Measure the activeness of users on a weekly basis. </a:t>
            </a:r>
          </a:p>
          <a:p>
            <a:pPr marL="31365" indent="0">
              <a:buNone/>
            </a:pPr>
            <a:r>
              <a:rPr lang="en-US" sz="2000" dirty="0"/>
              <a:t>○ Task: Write an SQL query to calculate the weekly user engagement. </a:t>
            </a:r>
          </a:p>
          <a:p>
            <a:pPr marL="31365" indent="0">
              <a:buNone/>
            </a:pPr>
            <a:endParaRPr lang="en-US" sz="2000" dirty="0"/>
          </a:p>
          <a:p>
            <a:pPr marL="31365" indent="0">
              <a:buNone/>
            </a:pPr>
            <a:r>
              <a:rPr lang="en-US" sz="2000" b="1" dirty="0"/>
              <a:t>Code: </a:t>
            </a:r>
            <a:br>
              <a:rPr lang="en-US" sz="2000" dirty="0"/>
            </a:br>
            <a:r>
              <a:rPr lang="en-US" sz="2000" dirty="0"/>
              <a:t>select extract(week from </a:t>
            </a:r>
            <a:r>
              <a:rPr lang="en-US" sz="2000" dirty="0" err="1"/>
              <a:t>occurred_at</a:t>
            </a:r>
            <a:r>
              <a:rPr lang="en-US" sz="2000" dirty="0"/>
              <a:t>) as </a:t>
            </a:r>
            <a:r>
              <a:rPr lang="en-US" sz="2000" dirty="0" err="1"/>
              <a:t>no_of_week</a:t>
            </a:r>
            <a:r>
              <a:rPr lang="en-US" sz="2000" dirty="0"/>
              <a:t>, count(distinct </a:t>
            </a:r>
            <a:r>
              <a:rPr lang="en-US" sz="2000" dirty="0" err="1"/>
              <a:t>user_id</a:t>
            </a:r>
            <a:r>
              <a:rPr lang="en-US" sz="2000" dirty="0"/>
              <a:t>) as </a:t>
            </a:r>
            <a:r>
              <a:rPr lang="en-US" sz="2000" dirty="0" err="1"/>
              <a:t>no_of_users</a:t>
            </a:r>
            <a:r>
              <a:rPr lang="en-US" sz="2000" dirty="0"/>
              <a:t> </a:t>
            </a:r>
            <a:br>
              <a:rPr lang="en-US" sz="2000" dirty="0"/>
            </a:br>
            <a:r>
              <a:rPr lang="en-US" sz="2000" dirty="0"/>
              <a:t>from events </a:t>
            </a:r>
            <a:br>
              <a:rPr lang="en-US" sz="2000" dirty="0"/>
            </a:br>
            <a:r>
              <a:rPr lang="en-US" sz="2000" dirty="0"/>
              <a:t>group by </a:t>
            </a:r>
            <a:r>
              <a:rPr lang="en-US" sz="2000" dirty="0" err="1"/>
              <a:t>no_of_week</a:t>
            </a:r>
            <a:r>
              <a:rPr lang="en-US" sz="2000" dirty="0"/>
              <a:t>;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9D8627B7-7681-4715-95E9-B6B66D1ECC75}"/>
              </a:ext>
            </a:extLst>
          </p:cNvPr>
          <p:cNvPicPr>
            <a:picLocks noChangeAspect="1"/>
          </p:cNvPicPr>
          <p:nvPr/>
        </p:nvPicPr>
        <p:blipFill>
          <a:blip r:embed="rId2"/>
          <a:stretch>
            <a:fillRect/>
          </a:stretch>
        </p:blipFill>
        <p:spPr>
          <a:xfrm>
            <a:off x="2473106" y="5486400"/>
            <a:ext cx="2819400" cy="4133591"/>
          </a:xfrm>
          <a:prstGeom prst="rect">
            <a:avLst/>
          </a:prstGeom>
        </p:spPr>
      </p:pic>
      <p:sp>
        <p:nvSpPr>
          <p:cNvPr id="2" name="Slide Number Placeholder 1">
            <a:extLst>
              <a:ext uri="{FF2B5EF4-FFF2-40B4-BE49-F238E27FC236}">
                <a16:creationId xmlns:a16="http://schemas.microsoft.com/office/drawing/2014/main" id="{691F389C-09B2-4B63-9679-CD14F0F8A916}"/>
              </a:ext>
            </a:extLst>
          </p:cNvPr>
          <p:cNvSpPr>
            <a:spLocks noGrp="1"/>
          </p:cNvSpPr>
          <p:nvPr>
            <p:ph type="sldNum" sz="quarter" idx="12"/>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3183363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DC138-CA33-47A4-BF60-11E461AB50DD}"/>
              </a:ext>
            </a:extLst>
          </p:cNvPr>
          <p:cNvSpPr>
            <a:spLocks noGrp="1"/>
          </p:cNvSpPr>
          <p:nvPr>
            <p:ph idx="1"/>
          </p:nvPr>
        </p:nvSpPr>
        <p:spPr>
          <a:xfrm>
            <a:off x="152400" y="1066800"/>
            <a:ext cx="7467600" cy="8686799"/>
          </a:xfrm>
        </p:spPr>
        <p:txBody>
          <a:bodyPr>
            <a:normAutofit/>
          </a:bodyPr>
          <a:lstStyle/>
          <a:p>
            <a:pPr marL="31365" indent="0">
              <a:buNone/>
            </a:pPr>
            <a:r>
              <a:rPr lang="en-US" sz="2000" b="1" dirty="0"/>
              <a:t>2. User Growth Analysis: </a:t>
            </a:r>
          </a:p>
          <a:p>
            <a:pPr marL="31365" indent="0">
              <a:buNone/>
            </a:pPr>
            <a:r>
              <a:rPr lang="en-US" sz="2000" dirty="0"/>
              <a:t>○ Objective: Analyze the growth of users over time for a product. </a:t>
            </a:r>
          </a:p>
          <a:p>
            <a:pPr marL="31365" indent="0">
              <a:buNone/>
            </a:pPr>
            <a:r>
              <a:rPr lang="en-US" sz="2000" dirty="0"/>
              <a:t>○ Task: Write an SQL query to calculate the user growth for the product. </a:t>
            </a:r>
          </a:p>
          <a:p>
            <a:pPr marL="31365" indent="0">
              <a:buNone/>
            </a:pPr>
            <a:r>
              <a:rPr lang="en-US" sz="2000" b="1" dirty="0"/>
              <a:t>Code: </a:t>
            </a:r>
            <a:br>
              <a:rPr lang="en-US" sz="2000" b="1" dirty="0"/>
            </a:br>
            <a:r>
              <a:rPr lang="en-US" sz="2000" dirty="0"/>
              <a:t>select </a:t>
            </a:r>
            <a:r>
              <a:rPr lang="en-US" sz="2000" dirty="0" err="1"/>
              <a:t>year,week,no_of_active_users</a:t>
            </a:r>
            <a:r>
              <a:rPr lang="en-US" sz="2000" dirty="0"/>
              <a:t>, SUM(</a:t>
            </a:r>
            <a:r>
              <a:rPr lang="en-US" sz="2000" dirty="0" err="1"/>
              <a:t>no_of_active_users</a:t>
            </a:r>
            <a:r>
              <a:rPr lang="en-US" sz="2000" dirty="0"/>
              <a:t>)OVER(ORDER BY year, week ROWS BETWEEN UNBOUNDED PRECEDING AND CURRENT ROW) AS </a:t>
            </a:r>
            <a:r>
              <a:rPr lang="en-US" sz="2000" dirty="0" err="1"/>
              <a:t>total_active_users</a:t>
            </a:r>
            <a:r>
              <a:rPr lang="en-US" sz="2000" dirty="0"/>
              <a:t> </a:t>
            </a:r>
            <a:br>
              <a:rPr lang="en-US" sz="2000" dirty="0"/>
            </a:br>
            <a:r>
              <a:rPr lang="en-US" sz="2000" dirty="0"/>
              <a:t>from ( </a:t>
            </a:r>
            <a:br>
              <a:rPr lang="en-US" sz="2000" dirty="0"/>
            </a:br>
            <a:r>
              <a:rPr lang="en-US" sz="2000" dirty="0"/>
              <a:t>	select </a:t>
            </a:r>
            <a:br>
              <a:rPr lang="en-US" sz="2000" dirty="0"/>
            </a:br>
            <a:r>
              <a:rPr lang="en-US" sz="2000" dirty="0"/>
              <a:t>	extract (year from </a:t>
            </a:r>
            <a:r>
              <a:rPr lang="en-US" sz="2000" dirty="0" err="1"/>
              <a:t>a.activated_at</a:t>
            </a:r>
            <a:r>
              <a:rPr lang="en-US" sz="2000" dirty="0"/>
              <a:t>) as year, </a:t>
            </a:r>
            <a:br>
              <a:rPr lang="en-US" sz="2000" dirty="0"/>
            </a:br>
            <a:r>
              <a:rPr lang="en-US" sz="2000" dirty="0"/>
              <a:t>	extract (week from </a:t>
            </a:r>
            <a:r>
              <a:rPr lang="en-US" sz="2000" dirty="0" err="1"/>
              <a:t>a.activated_at</a:t>
            </a:r>
            <a:r>
              <a:rPr lang="en-US" sz="2000" dirty="0"/>
              <a:t>) as week, </a:t>
            </a:r>
            <a:br>
              <a:rPr lang="en-US" sz="2000" dirty="0"/>
            </a:br>
            <a:r>
              <a:rPr lang="en-US" sz="2000" dirty="0"/>
              <a:t>	count(distinct </a:t>
            </a:r>
            <a:r>
              <a:rPr lang="en-US" sz="2000" dirty="0" err="1"/>
              <a:t>user_id</a:t>
            </a:r>
            <a:r>
              <a:rPr lang="en-US" sz="2000" dirty="0"/>
              <a:t>) as </a:t>
            </a:r>
            <a:r>
              <a:rPr lang="en-US" sz="2000" dirty="0" err="1"/>
              <a:t>no_of_active_users</a:t>
            </a:r>
            <a:r>
              <a:rPr lang="en-US" sz="2000" dirty="0"/>
              <a:t> </a:t>
            </a:r>
            <a:br>
              <a:rPr lang="en-US" sz="2000" dirty="0"/>
            </a:br>
            <a:r>
              <a:rPr lang="en-US" sz="2000" dirty="0"/>
              <a:t>	from users a </a:t>
            </a:r>
            <a:br>
              <a:rPr lang="en-US" sz="2000" dirty="0"/>
            </a:br>
            <a:r>
              <a:rPr lang="en-US" sz="2000" dirty="0"/>
              <a:t>	WHERE state = 'active’ </a:t>
            </a:r>
            <a:br>
              <a:rPr lang="en-US" sz="2000" dirty="0"/>
            </a:br>
            <a:r>
              <a:rPr lang="en-US" sz="2000" dirty="0"/>
              <a:t>	group by </a:t>
            </a:r>
            <a:r>
              <a:rPr lang="en-US" sz="2000" dirty="0" err="1"/>
              <a:t>year,week</a:t>
            </a:r>
            <a:r>
              <a:rPr lang="en-US" sz="2000" dirty="0"/>
              <a:t> </a:t>
            </a:r>
            <a:br>
              <a:rPr lang="en-US" sz="2000" dirty="0"/>
            </a:br>
            <a:r>
              <a:rPr lang="en-US" sz="2000" dirty="0"/>
              <a:t>	order by </a:t>
            </a:r>
            <a:r>
              <a:rPr lang="en-US" sz="2000" dirty="0" err="1"/>
              <a:t>year,week</a:t>
            </a:r>
            <a:r>
              <a:rPr lang="en-US" sz="2000" dirty="0"/>
              <a:t> </a:t>
            </a:r>
            <a:br>
              <a:rPr lang="en-US" sz="2000" dirty="0"/>
            </a:br>
            <a:r>
              <a:rPr lang="en-US" sz="2000" dirty="0"/>
              <a:t>) a;</a:t>
            </a:r>
          </a:p>
        </p:txBody>
      </p:sp>
      <p:sp>
        <p:nvSpPr>
          <p:cNvPr id="2" name="Slide Number Placeholder 1">
            <a:extLst>
              <a:ext uri="{FF2B5EF4-FFF2-40B4-BE49-F238E27FC236}">
                <a16:creationId xmlns:a16="http://schemas.microsoft.com/office/drawing/2014/main" id="{48A7FC4F-820A-41C1-9704-42F5BC4D25A1}"/>
              </a:ext>
            </a:extLst>
          </p:cNvPr>
          <p:cNvSpPr>
            <a:spLocks noGrp="1"/>
          </p:cNvSpPr>
          <p:nvPr>
            <p:ph type="sldNum" sz="quarter" idx="12"/>
          </p:nvPr>
        </p:nvSpPr>
        <p:spPr/>
        <p:txBody>
          <a:bodyPr/>
          <a:lstStyle/>
          <a:p>
            <a:fld id="{B6F15528-21DE-4FAA-801E-634DDDAF4B2B}" type="slidenum">
              <a:rPr lang="en-US" smtClean="0"/>
              <a:t>33</a:t>
            </a:fld>
            <a:endParaRPr lang="en-US"/>
          </a:p>
        </p:txBody>
      </p:sp>
    </p:spTree>
    <p:extLst>
      <p:ext uri="{BB962C8B-B14F-4D97-AF65-F5344CB8AC3E}">
        <p14:creationId xmlns:p14="http://schemas.microsoft.com/office/powerpoint/2010/main" val="1025940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AABCE-EF73-439F-928B-34B978CF1373}"/>
              </a:ext>
            </a:extLst>
          </p:cNvPr>
          <p:cNvSpPr>
            <a:spLocks noGrp="1"/>
          </p:cNvSpPr>
          <p:nvPr>
            <p:ph idx="1"/>
          </p:nvPr>
        </p:nvSpPr>
        <p:spPr>
          <a:xfrm>
            <a:off x="304800" y="152400"/>
            <a:ext cx="7086600" cy="9677400"/>
          </a:xfrm>
        </p:spPr>
        <p:txBody>
          <a:bodyPr>
            <a:normAutofit/>
          </a:bodyPr>
          <a:lstStyle/>
          <a:p>
            <a:pPr marL="31365" indent="0">
              <a:buNone/>
            </a:pPr>
            <a:r>
              <a:rPr lang="en-US" sz="2000" b="1" dirty="0"/>
              <a:t>Output:</a:t>
            </a:r>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r>
              <a:rPr lang="en-US" sz="2000" b="1" dirty="0"/>
              <a:t>Code (counting users from user table having state as active): </a:t>
            </a:r>
            <a:r>
              <a:rPr lang="en-US" sz="2000" dirty="0"/>
              <a:t>select count(*) from users </a:t>
            </a:r>
            <a:br>
              <a:rPr lang="en-US" sz="2000" dirty="0"/>
            </a:br>
            <a:r>
              <a:rPr lang="en-US" sz="2000" dirty="0"/>
              <a:t>where state = 'active’; </a:t>
            </a:r>
          </a:p>
          <a:p>
            <a:pPr marL="31365" indent="0">
              <a:buNone/>
            </a:pPr>
            <a:br>
              <a:rPr lang="en-US" sz="2000" b="1" dirty="0"/>
            </a:br>
            <a:r>
              <a:rPr lang="en-US" sz="2000" b="1" dirty="0"/>
              <a:t>Output:</a:t>
            </a:r>
          </a:p>
          <a:p>
            <a:pPr marL="31365" indent="0">
              <a:buNone/>
            </a:pPr>
            <a:endParaRPr lang="en-US" sz="2000" b="1" dirty="0"/>
          </a:p>
        </p:txBody>
      </p:sp>
      <p:pic>
        <p:nvPicPr>
          <p:cNvPr id="4" name="Picture 3">
            <a:extLst>
              <a:ext uri="{FF2B5EF4-FFF2-40B4-BE49-F238E27FC236}">
                <a16:creationId xmlns:a16="http://schemas.microsoft.com/office/drawing/2014/main" id="{8F2E802B-B805-4309-9268-DD46A1CEF996}"/>
              </a:ext>
            </a:extLst>
          </p:cNvPr>
          <p:cNvPicPr>
            <a:picLocks noChangeAspect="1"/>
          </p:cNvPicPr>
          <p:nvPr/>
        </p:nvPicPr>
        <p:blipFill>
          <a:blip r:embed="rId2"/>
          <a:stretch>
            <a:fillRect/>
          </a:stretch>
        </p:blipFill>
        <p:spPr>
          <a:xfrm>
            <a:off x="623968" y="609600"/>
            <a:ext cx="6299510" cy="5501105"/>
          </a:xfrm>
          <a:prstGeom prst="rect">
            <a:avLst/>
          </a:prstGeom>
        </p:spPr>
      </p:pic>
      <p:pic>
        <p:nvPicPr>
          <p:cNvPr id="6" name="Picture 5">
            <a:extLst>
              <a:ext uri="{FF2B5EF4-FFF2-40B4-BE49-F238E27FC236}">
                <a16:creationId xmlns:a16="http://schemas.microsoft.com/office/drawing/2014/main" id="{18BA1BEF-A438-44A1-B516-1BC301BB2192}"/>
              </a:ext>
            </a:extLst>
          </p:cNvPr>
          <p:cNvPicPr>
            <a:picLocks noChangeAspect="1"/>
          </p:cNvPicPr>
          <p:nvPr/>
        </p:nvPicPr>
        <p:blipFill>
          <a:blip r:embed="rId3"/>
          <a:stretch>
            <a:fillRect/>
          </a:stretch>
        </p:blipFill>
        <p:spPr>
          <a:xfrm>
            <a:off x="2362200" y="8558523"/>
            <a:ext cx="2695951" cy="876422"/>
          </a:xfrm>
          <a:prstGeom prst="rect">
            <a:avLst/>
          </a:prstGeom>
        </p:spPr>
      </p:pic>
      <p:sp>
        <p:nvSpPr>
          <p:cNvPr id="2" name="Slide Number Placeholder 1">
            <a:extLst>
              <a:ext uri="{FF2B5EF4-FFF2-40B4-BE49-F238E27FC236}">
                <a16:creationId xmlns:a16="http://schemas.microsoft.com/office/drawing/2014/main" id="{9F59CCD5-F54A-4F1C-B5F7-F7B1D9C0F01D}"/>
              </a:ext>
            </a:extLst>
          </p:cNvPr>
          <p:cNvSpPr>
            <a:spLocks noGrp="1"/>
          </p:cNvSpPr>
          <p:nvPr>
            <p:ph type="sldNum" sz="quarter" idx="12"/>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153509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8C3CB-D58F-4DD5-A34E-B6DBDC74CF71}"/>
              </a:ext>
            </a:extLst>
          </p:cNvPr>
          <p:cNvSpPr>
            <a:spLocks noGrp="1"/>
          </p:cNvSpPr>
          <p:nvPr>
            <p:ph idx="1"/>
          </p:nvPr>
        </p:nvSpPr>
        <p:spPr>
          <a:xfrm>
            <a:off x="228600" y="609600"/>
            <a:ext cx="7391400" cy="9296399"/>
          </a:xfrm>
        </p:spPr>
        <p:txBody>
          <a:bodyPr>
            <a:normAutofit/>
          </a:bodyPr>
          <a:lstStyle/>
          <a:p>
            <a:pPr marL="31365" indent="0">
              <a:buNone/>
            </a:pPr>
            <a:r>
              <a:rPr lang="en-US" sz="2000" b="1" dirty="0"/>
              <a:t>3. Weekly Retention Analysis: </a:t>
            </a:r>
          </a:p>
          <a:p>
            <a:pPr marL="31365" indent="0">
              <a:buNone/>
            </a:pPr>
            <a:r>
              <a:rPr lang="en-US" sz="2000" dirty="0"/>
              <a:t>○ Objective: Analyze the retention of users on a weekly basis after signing up for a product. </a:t>
            </a:r>
          </a:p>
          <a:p>
            <a:pPr marL="31365" indent="0">
              <a:buNone/>
            </a:pPr>
            <a:r>
              <a:rPr lang="en-US" sz="2000" dirty="0"/>
              <a:t>○ Task: Write an SQL query to calculate the weekly retention of users based on their sign-up cohort. </a:t>
            </a:r>
          </a:p>
          <a:p>
            <a:pPr marL="31365" indent="0">
              <a:buNone/>
            </a:pPr>
            <a:r>
              <a:rPr lang="en-US" sz="2000" b="1" dirty="0"/>
              <a:t>Code: </a:t>
            </a:r>
            <a:br>
              <a:rPr lang="en-US" sz="2000" b="1" dirty="0"/>
            </a:br>
            <a:r>
              <a:rPr lang="en-US" sz="2000" dirty="0"/>
              <a:t>SELECT distinct </a:t>
            </a:r>
            <a:r>
              <a:rPr lang="en-US" sz="2000" dirty="0" err="1"/>
              <a:t>user_id</a:t>
            </a:r>
            <a:r>
              <a:rPr lang="en-US" sz="2000" dirty="0"/>
              <a:t>, </a:t>
            </a:r>
            <a:br>
              <a:rPr lang="en-US" sz="2000" dirty="0"/>
            </a:br>
            <a:r>
              <a:rPr lang="en-US" sz="2000" dirty="0"/>
              <a:t>COUNT(</a:t>
            </a:r>
            <a:r>
              <a:rPr lang="en-US" sz="2000" dirty="0" err="1"/>
              <a:t>user_id</a:t>
            </a:r>
            <a:r>
              <a:rPr lang="en-US" sz="2000" dirty="0"/>
              <a:t>), SUM(CASE WHEN </a:t>
            </a:r>
            <a:r>
              <a:rPr lang="en-US" sz="2000" dirty="0" err="1"/>
              <a:t>retention_week</a:t>
            </a:r>
            <a:r>
              <a:rPr lang="en-US" sz="2000" dirty="0"/>
              <a:t> = 1 Then 1 Else 0 END) as </a:t>
            </a:r>
            <a:r>
              <a:rPr lang="en-US" sz="2000" dirty="0" err="1"/>
              <a:t>per_week_retention</a:t>
            </a:r>
            <a:r>
              <a:rPr lang="en-US" sz="2000" dirty="0"/>
              <a:t> </a:t>
            </a:r>
            <a:br>
              <a:rPr lang="en-US" sz="2000" dirty="0"/>
            </a:br>
            <a:r>
              <a:rPr lang="en-US" sz="2000" dirty="0"/>
              <a:t>FROM ( </a:t>
            </a:r>
            <a:br>
              <a:rPr lang="en-US" sz="2000" dirty="0"/>
            </a:br>
            <a:r>
              <a:rPr lang="en-US" sz="2000" dirty="0"/>
              <a:t>SELECT </a:t>
            </a:r>
            <a:r>
              <a:rPr lang="en-US" sz="2000" dirty="0" err="1"/>
              <a:t>a.user_id</a:t>
            </a:r>
            <a:r>
              <a:rPr lang="en-US" sz="2000" dirty="0"/>
              <a:t>, </a:t>
            </a:r>
            <a:r>
              <a:rPr lang="en-US" sz="2000" dirty="0" err="1"/>
              <a:t>a.signup_week</a:t>
            </a:r>
            <a:r>
              <a:rPr lang="en-US" sz="2000" dirty="0"/>
              <a:t>, </a:t>
            </a:r>
            <a:r>
              <a:rPr lang="en-US" sz="2000" dirty="0" err="1"/>
              <a:t>b.engagement_week</a:t>
            </a:r>
            <a:r>
              <a:rPr lang="en-US" sz="2000" dirty="0"/>
              <a:t>, </a:t>
            </a:r>
            <a:r>
              <a:rPr lang="en-US" sz="2000" dirty="0" err="1"/>
              <a:t>b.engagement_week</a:t>
            </a:r>
            <a:r>
              <a:rPr lang="en-US" sz="2000" dirty="0"/>
              <a:t> - </a:t>
            </a:r>
            <a:r>
              <a:rPr lang="en-US" sz="2000" dirty="0" err="1"/>
              <a:t>a.signup_week</a:t>
            </a:r>
            <a:r>
              <a:rPr lang="en-US" sz="2000" dirty="0"/>
              <a:t> as </a:t>
            </a:r>
            <a:r>
              <a:rPr lang="en-US" sz="2000" dirty="0" err="1"/>
              <a:t>retention_week</a:t>
            </a:r>
            <a:r>
              <a:rPr lang="en-US" sz="2000" dirty="0"/>
              <a:t> </a:t>
            </a:r>
            <a:br>
              <a:rPr lang="en-US" sz="2000" dirty="0"/>
            </a:br>
            <a:r>
              <a:rPr lang="en-US" sz="2000" dirty="0"/>
              <a:t>FROM ( </a:t>
            </a:r>
            <a:br>
              <a:rPr lang="en-US" sz="2000" dirty="0"/>
            </a:br>
            <a:r>
              <a:rPr lang="en-US" sz="2000" dirty="0"/>
              <a:t>(SELECT distinct </a:t>
            </a:r>
            <a:r>
              <a:rPr lang="en-US" sz="2000" dirty="0" err="1"/>
              <a:t>user_id</a:t>
            </a:r>
            <a:r>
              <a:rPr lang="en-US" sz="2000" dirty="0"/>
              <a:t>, extract(week from </a:t>
            </a:r>
            <a:r>
              <a:rPr lang="en-US" sz="2000" dirty="0" err="1"/>
              <a:t>occurred_at</a:t>
            </a:r>
            <a:r>
              <a:rPr lang="en-US" sz="2000" dirty="0"/>
              <a:t>) as </a:t>
            </a:r>
            <a:r>
              <a:rPr lang="en-US" sz="2000" dirty="0" err="1"/>
              <a:t>signup_week</a:t>
            </a:r>
            <a:r>
              <a:rPr lang="en-US" sz="2000" dirty="0"/>
              <a:t> from events </a:t>
            </a:r>
            <a:br>
              <a:rPr lang="en-US" sz="2000" dirty="0"/>
            </a:br>
            <a:r>
              <a:rPr lang="en-US" sz="2000" dirty="0"/>
              <a:t>WHERE </a:t>
            </a:r>
            <a:r>
              <a:rPr lang="en-US" sz="2000" dirty="0" err="1"/>
              <a:t>event_type</a:t>
            </a:r>
            <a:r>
              <a:rPr lang="en-US" sz="2000" dirty="0"/>
              <a:t> = '</a:t>
            </a:r>
            <a:r>
              <a:rPr lang="en-US" sz="2000" dirty="0" err="1"/>
              <a:t>signup_flow</a:t>
            </a:r>
            <a:r>
              <a:rPr lang="en-US" sz="2000" dirty="0"/>
              <a:t>’ </a:t>
            </a:r>
            <a:br>
              <a:rPr lang="en-US" sz="2000" dirty="0"/>
            </a:br>
            <a:r>
              <a:rPr lang="en-US" sz="2000" dirty="0"/>
              <a:t>and </a:t>
            </a:r>
            <a:r>
              <a:rPr lang="en-US" sz="2000" dirty="0" err="1"/>
              <a:t>event_name</a:t>
            </a:r>
            <a:r>
              <a:rPr lang="en-US" sz="2000" dirty="0"/>
              <a:t> = '</a:t>
            </a:r>
            <a:r>
              <a:rPr lang="en-US" sz="2000" dirty="0" err="1"/>
              <a:t>complete_signup</a:t>
            </a:r>
            <a:r>
              <a:rPr lang="en-US" sz="2000" dirty="0"/>
              <a:t>') a </a:t>
            </a:r>
            <a:br>
              <a:rPr lang="en-US" sz="2000" dirty="0"/>
            </a:br>
            <a:r>
              <a:rPr lang="en-US" sz="2000" dirty="0"/>
              <a:t>LEFT JOIN </a:t>
            </a:r>
            <a:br>
              <a:rPr lang="en-US" sz="2000" dirty="0"/>
            </a:br>
            <a:r>
              <a:rPr lang="en-US" sz="2000" dirty="0"/>
              <a:t>(SELECT distinct </a:t>
            </a:r>
            <a:r>
              <a:rPr lang="en-US" sz="2000" dirty="0" err="1"/>
              <a:t>user_id</a:t>
            </a:r>
            <a:r>
              <a:rPr lang="en-US" sz="2000" dirty="0"/>
              <a:t>, extract (week from </a:t>
            </a:r>
            <a:r>
              <a:rPr lang="en-US" sz="2000" dirty="0" err="1"/>
              <a:t>occurred_at</a:t>
            </a:r>
            <a:r>
              <a:rPr lang="en-US" sz="2000" dirty="0"/>
              <a:t>) as </a:t>
            </a:r>
            <a:r>
              <a:rPr lang="en-US" sz="2000" dirty="0" err="1"/>
              <a:t>engagement_week</a:t>
            </a:r>
            <a:r>
              <a:rPr lang="en-US" sz="2000" dirty="0"/>
              <a:t> FROM events </a:t>
            </a:r>
            <a:br>
              <a:rPr lang="en-US" sz="2000" dirty="0"/>
            </a:br>
            <a:r>
              <a:rPr lang="en-US" sz="2000" dirty="0"/>
              <a:t>where </a:t>
            </a:r>
            <a:r>
              <a:rPr lang="en-US" sz="2000" dirty="0" err="1"/>
              <a:t>event_type</a:t>
            </a:r>
            <a:r>
              <a:rPr lang="en-US" sz="2000" dirty="0"/>
              <a:t> = 'engagement') b </a:t>
            </a:r>
            <a:br>
              <a:rPr lang="en-US" sz="2000" dirty="0"/>
            </a:br>
            <a:r>
              <a:rPr lang="en-US" sz="2000" dirty="0"/>
              <a:t>on </a:t>
            </a:r>
            <a:r>
              <a:rPr lang="en-US" sz="2000" dirty="0" err="1"/>
              <a:t>a.user_id</a:t>
            </a:r>
            <a:r>
              <a:rPr lang="en-US" sz="2000" dirty="0"/>
              <a:t> = </a:t>
            </a:r>
            <a:r>
              <a:rPr lang="en-US" sz="2000" dirty="0" err="1"/>
              <a:t>b.user_id</a:t>
            </a:r>
            <a:r>
              <a:rPr lang="en-US" sz="2000" dirty="0"/>
              <a:t>)) d </a:t>
            </a:r>
            <a:br>
              <a:rPr lang="en-US" sz="2000" dirty="0"/>
            </a:br>
            <a:r>
              <a:rPr lang="en-US" sz="2000" dirty="0"/>
              <a:t>group by </a:t>
            </a:r>
            <a:r>
              <a:rPr lang="en-US" sz="2000" dirty="0" err="1"/>
              <a:t>user_id</a:t>
            </a:r>
            <a:r>
              <a:rPr lang="en-US" sz="2000" dirty="0"/>
              <a:t> </a:t>
            </a:r>
            <a:br>
              <a:rPr lang="en-US" sz="2000" dirty="0"/>
            </a:br>
            <a:r>
              <a:rPr lang="en-US" sz="2000" dirty="0"/>
              <a:t>order by </a:t>
            </a:r>
            <a:r>
              <a:rPr lang="en-US" sz="2000" dirty="0" err="1"/>
              <a:t>user_id</a:t>
            </a:r>
            <a:r>
              <a:rPr lang="en-US" sz="2000" dirty="0"/>
              <a:t>;</a:t>
            </a:r>
          </a:p>
        </p:txBody>
      </p:sp>
      <p:sp>
        <p:nvSpPr>
          <p:cNvPr id="2" name="Slide Number Placeholder 1">
            <a:extLst>
              <a:ext uri="{FF2B5EF4-FFF2-40B4-BE49-F238E27FC236}">
                <a16:creationId xmlns:a16="http://schemas.microsoft.com/office/drawing/2014/main" id="{71DE4CB0-C442-4C77-8E9D-0EA445A22DF2}"/>
              </a:ext>
            </a:extLst>
          </p:cNvPr>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3506981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C68850-068C-46D4-95F8-EBCADEF5A89E}"/>
              </a:ext>
            </a:extLst>
          </p:cNvPr>
          <p:cNvSpPr>
            <a:spLocks noGrp="1"/>
          </p:cNvSpPr>
          <p:nvPr>
            <p:ph idx="1"/>
          </p:nvPr>
        </p:nvSpPr>
        <p:spPr>
          <a:xfrm>
            <a:off x="0" y="200892"/>
            <a:ext cx="7743606" cy="10619508"/>
          </a:xfrm>
        </p:spPr>
        <p:txBody>
          <a:bodyPr>
            <a:normAutofit/>
          </a:bodyPr>
          <a:lstStyle/>
          <a:p>
            <a:pPr marL="31365" indent="0">
              <a:buNone/>
            </a:pPr>
            <a:r>
              <a:rPr lang="en-US" sz="2000" b="1" dirty="0"/>
              <a:t>Output (first 100):</a:t>
            </a:r>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r>
              <a:rPr lang="en-US" sz="2000" b="1" dirty="0"/>
              <a:t>Full Output Drive Link: </a:t>
            </a:r>
            <a:r>
              <a:rPr lang="en-US" sz="2000" b="1" dirty="0">
                <a:hlinkClick r:id="rId2"/>
              </a:rPr>
              <a:t>without week 18 (weekly retention)</a:t>
            </a: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p:txBody>
      </p:sp>
      <p:pic>
        <p:nvPicPr>
          <p:cNvPr id="5" name="Picture 4">
            <a:extLst>
              <a:ext uri="{FF2B5EF4-FFF2-40B4-BE49-F238E27FC236}">
                <a16:creationId xmlns:a16="http://schemas.microsoft.com/office/drawing/2014/main" id="{D78656BF-8643-48BC-9583-A98D97690FF5}"/>
              </a:ext>
            </a:extLst>
          </p:cNvPr>
          <p:cNvPicPr>
            <a:picLocks noChangeAspect="1"/>
          </p:cNvPicPr>
          <p:nvPr/>
        </p:nvPicPr>
        <p:blipFill>
          <a:blip r:embed="rId3"/>
          <a:stretch>
            <a:fillRect/>
          </a:stretch>
        </p:blipFill>
        <p:spPr>
          <a:xfrm>
            <a:off x="28794" y="641890"/>
            <a:ext cx="3515216" cy="4115374"/>
          </a:xfrm>
          <a:prstGeom prst="rect">
            <a:avLst/>
          </a:prstGeom>
        </p:spPr>
      </p:pic>
      <p:pic>
        <p:nvPicPr>
          <p:cNvPr id="7" name="Picture 6">
            <a:extLst>
              <a:ext uri="{FF2B5EF4-FFF2-40B4-BE49-F238E27FC236}">
                <a16:creationId xmlns:a16="http://schemas.microsoft.com/office/drawing/2014/main" id="{EECAA470-C668-4A7E-B1F6-512281FB1C1B}"/>
              </a:ext>
            </a:extLst>
          </p:cNvPr>
          <p:cNvPicPr>
            <a:picLocks noChangeAspect="1"/>
          </p:cNvPicPr>
          <p:nvPr/>
        </p:nvPicPr>
        <p:blipFill>
          <a:blip r:embed="rId4"/>
          <a:stretch>
            <a:fillRect/>
          </a:stretch>
        </p:blipFill>
        <p:spPr>
          <a:xfrm>
            <a:off x="3875878" y="527574"/>
            <a:ext cx="3639058" cy="4229690"/>
          </a:xfrm>
          <a:prstGeom prst="rect">
            <a:avLst/>
          </a:prstGeom>
        </p:spPr>
      </p:pic>
      <p:pic>
        <p:nvPicPr>
          <p:cNvPr id="9" name="Picture 8">
            <a:extLst>
              <a:ext uri="{FF2B5EF4-FFF2-40B4-BE49-F238E27FC236}">
                <a16:creationId xmlns:a16="http://schemas.microsoft.com/office/drawing/2014/main" id="{501DA06B-984D-44A3-9A67-1D70E5BEE3C7}"/>
              </a:ext>
            </a:extLst>
          </p:cNvPr>
          <p:cNvPicPr>
            <a:picLocks noChangeAspect="1"/>
          </p:cNvPicPr>
          <p:nvPr/>
        </p:nvPicPr>
        <p:blipFill>
          <a:blip r:embed="rId5"/>
          <a:stretch>
            <a:fillRect/>
          </a:stretch>
        </p:blipFill>
        <p:spPr>
          <a:xfrm>
            <a:off x="0" y="4814422"/>
            <a:ext cx="3696216" cy="4344006"/>
          </a:xfrm>
          <a:prstGeom prst="rect">
            <a:avLst/>
          </a:prstGeom>
        </p:spPr>
      </p:pic>
      <p:pic>
        <p:nvPicPr>
          <p:cNvPr id="11" name="Picture 10">
            <a:extLst>
              <a:ext uri="{FF2B5EF4-FFF2-40B4-BE49-F238E27FC236}">
                <a16:creationId xmlns:a16="http://schemas.microsoft.com/office/drawing/2014/main" id="{8CF98B60-3D0D-4901-B594-054C11F86C4E}"/>
              </a:ext>
            </a:extLst>
          </p:cNvPr>
          <p:cNvPicPr>
            <a:picLocks noChangeAspect="1"/>
          </p:cNvPicPr>
          <p:nvPr/>
        </p:nvPicPr>
        <p:blipFill>
          <a:blip r:embed="rId6"/>
          <a:stretch>
            <a:fillRect/>
          </a:stretch>
        </p:blipFill>
        <p:spPr>
          <a:xfrm>
            <a:off x="3866351" y="4818750"/>
            <a:ext cx="3658111" cy="4353533"/>
          </a:xfrm>
          <a:prstGeom prst="rect">
            <a:avLst/>
          </a:prstGeom>
        </p:spPr>
      </p:pic>
      <p:sp>
        <p:nvSpPr>
          <p:cNvPr id="2" name="Slide Number Placeholder 1">
            <a:extLst>
              <a:ext uri="{FF2B5EF4-FFF2-40B4-BE49-F238E27FC236}">
                <a16:creationId xmlns:a16="http://schemas.microsoft.com/office/drawing/2014/main" id="{01ADBF40-37D6-4F89-A1B6-B64276CF5AEC}"/>
              </a:ext>
            </a:extLst>
          </p:cNvPr>
          <p:cNvSpPr>
            <a:spLocks noGrp="1"/>
          </p:cNvSpPr>
          <p:nvPr>
            <p:ph type="sldNum" sz="quarter" idx="12"/>
          </p:nvPr>
        </p:nvSpPr>
        <p:spPr/>
        <p:txBody>
          <a:bodyPr/>
          <a:lstStyle/>
          <a:p>
            <a:fld id="{B6F15528-21DE-4FAA-801E-634DDDAF4B2B}" type="slidenum">
              <a:rPr lang="en-US" smtClean="0"/>
              <a:t>36</a:t>
            </a:fld>
            <a:endParaRPr lang="en-US"/>
          </a:p>
        </p:txBody>
      </p:sp>
    </p:spTree>
    <p:extLst>
      <p:ext uri="{BB962C8B-B14F-4D97-AF65-F5344CB8AC3E}">
        <p14:creationId xmlns:p14="http://schemas.microsoft.com/office/powerpoint/2010/main" val="152979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51114-E247-4118-BE45-ED6D6CF232AE}"/>
              </a:ext>
            </a:extLst>
          </p:cNvPr>
          <p:cNvSpPr>
            <a:spLocks noGrp="1"/>
          </p:cNvSpPr>
          <p:nvPr>
            <p:ph idx="1"/>
          </p:nvPr>
        </p:nvSpPr>
        <p:spPr>
          <a:xfrm>
            <a:off x="582544" y="990599"/>
            <a:ext cx="6600524" cy="7503163"/>
          </a:xfrm>
        </p:spPr>
        <p:txBody>
          <a:bodyPr>
            <a:normAutofit/>
          </a:bodyPr>
          <a:lstStyle/>
          <a:p>
            <a:pPr marL="31365" indent="0">
              <a:buNone/>
            </a:pPr>
            <a:r>
              <a:rPr lang="en-US" sz="2000" b="1" dirty="0"/>
              <a:t>Code (Specifying week number as 18): </a:t>
            </a:r>
            <a:br>
              <a:rPr lang="en-US" sz="2000" b="1" dirty="0"/>
            </a:br>
            <a:r>
              <a:rPr lang="en-US" sz="2000" dirty="0"/>
              <a:t>SELECT distinct </a:t>
            </a:r>
            <a:r>
              <a:rPr lang="en-US" sz="2000" dirty="0" err="1"/>
              <a:t>user_id</a:t>
            </a:r>
            <a:r>
              <a:rPr lang="en-US" sz="2000" dirty="0"/>
              <a:t>, </a:t>
            </a:r>
            <a:br>
              <a:rPr lang="en-US" sz="2000" dirty="0"/>
            </a:br>
            <a:r>
              <a:rPr lang="en-US" sz="2000" dirty="0"/>
              <a:t>COUNT(</a:t>
            </a:r>
            <a:r>
              <a:rPr lang="en-US" sz="2000" dirty="0" err="1"/>
              <a:t>user_id</a:t>
            </a:r>
            <a:r>
              <a:rPr lang="en-US" sz="2000" dirty="0"/>
              <a:t>), SUM(CASE WHEN </a:t>
            </a:r>
            <a:r>
              <a:rPr lang="en-US" sz="2000" dirty="0" err="1"/>
              <a:t>retention_week</a:t>
            </a:r>
            <a:r>
              <a:rPr lang="en-US" sz="2000" dirty="0"/>
              <a:t> = 1 Then 1 Else 0 END) as </a:t>
            </a:r>
            <a:r>
              <a:rPr lang="en-US" sz="2000" dirty="0" err="1"/>
              <a:t>per_week_retention</a:t>
            </a:r>
            <a:r>
              <a:rPr lang="en-US" sz="2000" dirty="0"/>
              <a:t> </a:t>
            </a:r>
            <a:br>
              <a:rPr lang="en-US" sz="2000" dirty="0"/>
            </a:br>
            <a:r>
              <a:rPr lang="en-US" sz="2000" dirty="0"/>
              <a:t>FROM ( </a:t>
            </a:r>
            <a:br>
              <a:rPr lang="en-US" sz="2000" dirty="0"/>
            </a:br>
            <a:r>
              <a:rPr lang="en-US" sz="2000" dirty="0"/>
              <a:t>SELECT </a:t>
            </a:r>
            <a:r>
              <a:rPr lang="en-US" sz="2000" dirty="0" err="1"/>
              <a:t>a.user_id</a:t>
            </a:r>
            <a:r>
              <a:rPr lang="en-US" sz="2000" dirty="0"/>
              <a:t>, </a:t>
            </a:r>
            <a:r>
              <a:rPr lang="en-US" sz="2000" dirty="0" err="1"/>
              <a:t>a.signup_week</a:t>
            </a:r>
            <a:r>
              <a:rPr lang="en-US" sz="2000" dirty="0"/>
              <a:t>, </a:t>
            </a:r>
            <a:r>
              <a:rPr lang="en-US" sz="2000" dirty="0" err="1"/>
              <a:t>b.engagement_week</a:t>
            </a:r>
            <a:r>
              <a:rPr lang="en-US" sz="2000" dirty="0"/>
              <a:t>, </a:t>
            </a:r>
            <a:r>
              <a:rPr lang="en-US" sz="2000" dirty="0" err="1"/>
              <a:t>b.engagement_week</a:t>
            </a:r>
            <a:r>
              <a:rPr lang="en-US" sz="2000" dirty="0"/>
              <a:t> - </a:t>
            </a:r>
            <a:r>
              <a:rPr lang="en-US" sz="2000" dirty="0" err="1"/>
              <a:t>a.signup_week</a:t>
            </a:r>
            <a:r>
              <a:rPr lang="en-US" sz="2000" dirty="0"/>
              <a:t> as </a:t>
            </a:r>
            <a:r>
              <a:rPr lang="en-US" sz="2000" dirty="0" err="1"/>
              <a:t>retention_week</a:t>
            </a:r>
            <a:r>
              <a:rPr lang="en-US" sz="2000" dirty="0"/>
              <a:t> FROM ( </a:t>
            </a:r>
            <a:br>
              <a:rPr lang="en-US" sz="2000" dirty="0"/>
            </a:br>
            <a:r>
              <a:rPr lang="en-US" sz="2000" dirty="0"/>
              <a:t>(SELECT distinct </a:t>
            </a:r>
            <a:r>
              <a:rPr lang="en-US" sz="2000" dirty="0" err="1"/>
              <a:t>user_id</a:t>
            </a:r>
            <a:r>
              <a:rPr lang="en-US" sz="2000" dirty="0"/>
              <a:t>, extract(week from </a:t>
            </a:r>
            <a:r>
              <a:rPr lang="en-US" sz="2000" dirty="0" err="1"/>
              <a:t>occurred_at</a:t>
            </a:r>
            <a:r>
              <a:rPr lang="en-US" sz="2000" dirty="0"/>
              <a:t>) as </a:t>
            </a:r>
            <a:r>
              <a:rPr lang="en-US" sz="2000" dirty="0" err="1"/>
              <a:t>signup_week</a:t>
            </a:r>
            <a:r>
              <a:rPr lang="en-US" sz="2000" dirty="0"/>
              <a:t> from events </a:t>
            </a:r>
            <a:br>
              <a:rPr lang="en-US" sz="2000" dirty="0"/>
            </a:br>
            <a:r>
              <a:rPr lang="en-US" sz="2000" dirty="0"/>
              <a:t>WHERE </a:t>
            </a:r>
            <a:r>
              <a:rPr lang="en-US" sz="2000" dirty="0" err="1"/>
              <a:t>event_type</a:t>
            </a:r>
            <a:r>
              <a:rPr lang="en-US" sz="2000" dirty="0"/>
              <a:t> = '</a:t>
            </a:r>
            <a:r>
              <a:rPr lang="en-US" sz="2000" dirty="0" err="1"/>
              <a:t>signup_flow</a:t>
            </a:r>
            <a:r>
              <a:rPr lang="en-US" sz="2000" dirty="0"/>
              <a:t>’ </a:t>
            </a:r>
            <a:br>
              <a:rPr lang="en-US" sz="2000" dirty="0"/>
            </a:br>
            <a:r>
              <a:rPr lang="en-US" sz="2000" dirty="0"/>
              <a:t>and </a:t>
            </a:r>
            <a:r>
              <a:rPr lang="en-US" sz="2000" dirty="0" err="1"/>
              <a:t>event_name</a:t>
            </a:r>
            <a:r>
              <a:rPr lang="en-US" sz="2000" dirty="0"/>
              <a:t> = '</a:t>
            </a:r>
            <a:r>
              <a:rPr lang="en-US" sz="2000" dirty="0" err="1"/>
              <a:t>complete_signup</a:t>
            </a:r>
            <a:r>
              <a:rPr lang="en-US" sz="2000" dirty="0"/>
              <a:t>’ </a:t>
            </a:r>
            <a:br>
              <a:rPr lang="en-US" sz="2000" dirty="0"/>
            </a:br>
            <a:r>
              <a:rPr lang="en-US" sz="2000" dirty="0"/>
              <a:t>and extract(week from </a:t>
            </a:r>
            <a:r>
              <a:rPr lang="en-US" sz="2000" dirty="0" err="1"/>
              <a:t>occurred_at</a:t>
            </a:r>
            <a:r>
              <a:rPr lang="en-US" sz="2000" dirty="0"/>
              <a:t>) = 18) a </a:t>
            </a:r>
            <a:br>
              <a:rPr lang="en-US" sz="2000" dirty="0"/>
            </a:br>
            <a:r>
              <a:rPr lang="en-US" sz="2000" dirty="0"/>
              <a:t>LEFT JOIN </a:t>
            </a:r>
            <a:br>
              <a:rPr lang="en-US" sz="2000" dirty="0"/>
            </a:br>
            <a:r>
              <a:rPr lang="en-US" sz="2000" dirty="0"/>
              <a:t>(SELECT distinct </a:t>
            </a:r>
            <a:r>
              <a:rPr lang="en-US" sz="2000" dirty="0" err="1"/>
              <a:t>user_id</a:t>
            </a:r>
            <a:r>
              <a:rPr lang="en-US" sz="2000" dirty="0"/>
              <a:t>, extract (week from </a:t>
            </a:r>
            <a:r>
              <a:rPr lang="en-US" sz="2000" dirty="0" err="1"/>
              <a:t>occurred_at</a:t>
            </a:r>
            <a:r>
              <a:rPr lang="en-US" sz="2000" dirty="0"/>
              <a:t>) as </a:t>
            </a:r>
            <a:r>
              <a:rPr lang="en-US" sz="2000" dirty="0" err="1"/>
              <a:t>engagement_week</a:t>
            </a:r>
            <a:r>
              <a:rPr lang="en-US" sz="2000" dirty="0"/>
              <a:t> FROM events </a:t>
            </a:r>
            <a:br>
              <a:rPr lang="en-US" sz="2000" dirty="0"/>
            </a:br>
            <a:r>
              <a:rPr lang="en-US" sz="2000" dirty="0"/>
              <a:t>where </a:t>
            </a:r>
            <a:r>
              <a:rPr lang="en-US" sz="2000" dirty="0" err="1"/>
              <a:t>event_type</a:t>
            </a:r>
            <a:r>
              <a:rPr lang="en-US" sz="2000" dirty="0"/>
              <a:t> = 'engagement') b </a:t>
            </a:r>
            <a:br>
              <a:rPr lang="en-US" sz="2000" dirty="0"/>
            </a:br>
            <a:r>
              <a:rPr lang="en-US" sz="2000" dirty="0"/>
              <a:t>on </a:t>
            </a:r>
            <a:r>
              <a:rPr lang="en-US" sz="2000" dirty="0" err="1"/>
              <a:t>a.user_id</a:t>
            </a:r>
            <a:r>
              <a:rPr lang="en-US" sz="2000" dirty="0"/>
              <a:t> = </a:t>
            </a:r>
            <a:r>
              <a:rPr lang="en-US" sz="2000" dirty="0" err="1"/>
              <a:t>b.user_id</a:t>
            </a:r>
            <a:r>
              <a:rPr lang="en-US" sz="2000" dirty="0"/>
              <a:t>) ) d </a:t>
            </a:r>
            <a:br>
              <a:rPr lang="en-US" sz="2000" dirty="0"/>
            </a:br>
            <a:r>
              <a:rPr lang="en-US" sz="2000" dirty="0"/>
              <a:t>group by </a:t>
            </a:r>
            <a:r>
              <a:rPr lang="en-US" sz="2000" dirty="0" err="1"/>
              <a:t>user_id</a:t>
            </a:r>
            <a:r>
              <a:rPr lang="en-US" sz="2000" dirty="0"/>
              <a:t> </a:t>
            </a:r>
            <a:br>
              <a:rPr lang="en-US" sz="2000" dirty="0"/>
            </a:br>
            <a:r>
              <a:rPr lang="en-US" sz="2000" dirty="0"/>
              <a:t>order by </a:t>
            </a:r>
            <a:r>
              <a:rPr lang="en-US" sz="2000" dirty="0" err="1"/>
              <a:t>user_id</a:t>
            </a:r>
            <a:r>
              <a:rPr lang="en-US" sz="2000" dirty="0"/>
              <a:t>; </a:t>
            </a:r>
          </a:p>
          <a:p>
            <a:pPr marL="31365" indent="0">
              <a:buNone/>
            </a:pPr>
            <a:endParaRPr lang="en-US" sz="2000" dirty="0"/>
          </a:p>
          <a:p>
            <a:pPr marL="31365" indent="0">
              <a:buNone/>
            </a:pPr>
            <a:r>
              <a:rPr lang="en-US" sz="2000" b="1" dirty="0"/>
              <a:t>Full Output Drive Link: </a:t>
            </a:r>
            <a:r>
              <a:rPr lang="en-US" sz="2000" b="1" dirty="0">
                <a:hlinkClick r:id="rId2"/>
              </a:rPr>
              <a:t>week 18 (weekly retention)</a:t>
            </a:r>
            <a:endParaRPr lang="en-US" sz="2000" b="1" dirty="0"/>
          </a:p>
        </p:txBody>
      </p:sp>
      <p:sp>
        <p:nvSpPr>
          <p:cNvPr id="2" name="Slide Number Placeholder 1">
            <a:extLst>
              <a:ext uri="{FF2B5EF4-FFF2-40B4-BE49-F238E27FC236}">
                <a16:creationId xmlns:a16="http://schemas.microsoft.com/office/drawing/2014/main" id="{B897F5A8-4C3F-4ECB-8A9E-606AA7022AB8}"/>
              </a:ext>
            </a:extLst>
          </p:cNvPr>
          <p:cNvSpPr>
            <a:spLocks noGrp="1"/>
          </p:cNvSpPr>
          <p:nvPr>
            <p:ph type="sldNum" sz="quarter" idx="12"/>
          </p:nvPr>
        </p:nvSpPr>
        <p:spPr/>
        <p:txBody>
          <a:bodyPr/>
          <a:lstStyle/>
          <a:p>
            <a:fld id="{B6F15528-21DE-4FAA-801E-634DDDAF4B2B}" type="slidenum">
              <a:rPr lang="en-US" smtClean="0"/>
              <a:t>37</a:t>
            </a:fld>
            <a:endParaRPr lang="en-US"/>
          </a:p>
        </p:txBody>
      </p:sp>
    </p:spTree>
    <p:extLst>
      <p:ext uri="{BB962C8B-B14F-4D97-AF65-F5344CB8AC3E}">
        <p14:creationId xmlns:p14="http://schemas.microsoft.com/office/powerpoint/2010/main" val="1734845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5FA90-7588-4651-A604-0C4CCDCEDBB8}"/>
              </a:ext>
            </a:extLst>
          </p:cNvPr>
          <p:cNvSpPr>
            <a:spLocks noGrp="1"/>
          </p:cNvSpPr>
          <p:nvPr>
            <p:ph idx="1"/>
          </p:nvPr>
        </p:nvSpPr>
        <p:spPr>
          <a:xfrm>
            <a:off x="76200" y="1143000"/>
            <a:ext cx="7543800" cy="8458199"/>
          </a:xfrm>
        </p:spPr>
        <p:txBody>
          <a:bodyPr>
            <a:normAutofit/>
          </a:bodyPr>
          <a:lstStyle/>
          <a:p>
            <a:pPr marL="31365" indent="0">
              <a:buNone/>
            </a:pPr>
            <a:r>
              <a:rPr lang="en-US" sz="2000" b="1" dirty="0"/>
              <a:t>4. Weekly Engagement Per Device: </a:t>
            </a:r>
          </a:p>
          <a:p>
            <a:pPr marL="31365" indent="0">
              <a:buNone/>
            </a:pPr>
            <a:r>
              <a:rPr lang="en-US" sz="2000" dirty="0"/>
              <a:t>○ Objective: Measure the activeness of users on a weekly basis per device. </a:t>
            </a:r>
          </a:p>
          <a:p>
            <a:pPr marL="31365" indent="0">
              <a:buNone/>
            </a:pPr>
            <a:r>
              <a:rPr lang="en-US" sz="2000" dirty="0"/>
              <a:t>○ Task: Write an SQL query to calculate the weekly engagement per device. </a:t>
            </a:r>
          </a:p>
          <a:p>
            <a:pPr marL="31365" indent="0">
              <a:buNone/>
            </a:pPr>
            <a:r>
              <a:rPr lang="en-US" sz="2000" b="1" dirty="0"/>
              <a:t>Code: </a:t>
            </a:r>
            <a:br>
              <a:rPr lang="en-US" sz="2000" b="1" dirty="0"/>
            </a:br>
            <a:r>
              <a:rPr lang="en-US" sz="2000" dirty="0"/>
              <a:t>SELECT extract(year from </a:t>
            </a:r>
            <a:r>
              <a:rPr lang="en-US" sz="2000" dirty="0" err="1"/>
              <a:t>occurred_at</a:t>
            </a:r>
            <a:r>
              <a:rPr lang="en-US" sz="2000" dirty="0"/>
              <a:t>) as year, extract(week from </a:t>
            </a:r>
            <a:r>
              <a:rPr lang="en-US" sz="2000" dirty="0" err="1"/>
              <a:t>occurred_at</a:t>
            </a:r>
            <a:r>
              <a:rPr lang="en-US" sz="2000" dirty="0"/>
              <a:t>) as week, device, COUNT(distinct </a:t>
            </a:r>
            <a:r>
              <a:rPr lang="en-US" sz="2000" dirty="0" err="1"/>
              <a:t>user_id</a:t>
            </a:r>
            <a:r>
              <a:rPr lang="en-US" sz="2000" dirty="0"/>
              <a:t>) as </a:t>
            </a:r>
            <a:r>
              <a:rPr lang="en-US" sz="2000" dirty="0" err="1"/>
              <a:t>no_of_users</a:t>
            </a:r>
            <a:r>
              <a:rPr lang="en-US" sz="2000" dirty="0"/>
              <a:t> </a:t>
            </a:r>
            <a:br>
              <a:rPr lang="en-US" sz="2000" dirty="0"/>
            </a:br>
            <a:r>
              <a:rPr lang="en-US" sz="2000" dirty="0"/>
              <a:t>FROM </a:t>
            </a:r>
            <a:br>
              <a:rPr lang="en-US" sz="2000" dirty="0"/>
            </a:br>
            <a:r>
              <a:rPr lang="en-US" sz="2000" dirty="0"/>
              <a:t>events where </a:t>
            </a:r>
            <a:r>
              <a:rPr lang="en-US" sz="2000" dirty="0" err="1"/>
              <a:t>event_type</a:t>
            </a:r>
            <a:r>
              <a:rPr lang="en-US" sz="2000" dirty="0"/>
              <a:t> = 'engagement’ </a:t>
            </a:r>
            <a:br>
              <a:rPr lang="en-US" sz="2000" dirty="0"/>
            </a:br>
            <a:r>
              <a:rPr lang="en-US" sz="2000" dirty="0"/>
              <a:t>GROUP by 1,2,3 </a:t>
            </a:r>
            <a:br>
              <a:rPr lang="en-US" sz="2000" dirty="0"/>
            </a:br>
            <a:r>
              <a:rPr lang="en-US" sz="2000" dirty="0"/>
              <a:t>order by 1,2,3; </a:t>
            </a:r>
            <a:br>
              <a:rPr lang="en-US" sz="2000" dirty="0"/>
            </a:br>
            <a:br>
              <a:rPr lang="en-US" sz="2000" dirty="0"/>
            </a:br>
            <a:r>
              <a:rPr lang="en-US" sz="2000" b="1" dirty="0"/>
              <a:t>Output (first 10):</a:t>
            </a:r>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endParaRPr lang="en-US" sz="2000" b="1" dirty="0"/>
          </a:p>
          <a:p>
            <a:pPr marL="31365" indent="0">
              <a:buNone/>
            </a:pPr>
            <a:r>
              <a:rPr lang="en-US" sz="2000" b="1" dirty="0"/>
              <a:t>Full Output Drive Link: </a:t>
            </a:r>
            <a:r>
              <a:rPr lang="en-US" sz="2000" b="1" dirty="0">
                <a:hlinkClick r:id="rId2"/>
              </a:rPr>
              <a:t>weekly engagement</a:t>
            </a:r>
            <a:endParaRPr lang="en-US" sz="2000" b="1" dirty="0"/>
          </a:p>
        </p:txBody>
      </p:sp>
      <p:pic>
        <p:nvPicPr>
          <p:cNvPr id="5" name="Picture 4">
            <a:extLst>
              <a:ext uri="{FF2B5EF4-FFF2-40B4-BE49-F238E27FC236}">
                <a16:creationId xmlns:a16="http://schemas.microsoft.com/office/drawing/2014/main" id="{5422954B-19AC-4207-9A49-6169FB5952FE}"/>
              </a:ext>
            </a:extLst>
          </p:cNvPr>
          <p:cNvPicPr>
            <a:picLocks noChangeAspect="1"/>
          </p:cNvPicPr>
          <p:nvPr/>
        </p:nvPicPr>
        <p:blipFill>
          <a:blip r:embed="rId3"/>
          <a:stretch>
            <a:fillRect/>
          </a:stretch>
        </p:blipFill>
        <p:spPr>
          <a:xfrm>
            <a:off x="2362200" y="5867400"/>
            <a:ext cx="4746588" cy="2057634"/>
          </a:xfrm>
          <a:prstGeom prst="rect">
            <a:avLst/>
          </a:prstGeom>
        </p:spPr>
      </p:pic>
      <p:sp>
        <p:nvSpPr>
          <p:cNvPr id="2" name="Slide Number Placeholder 1">
            <a:extLst>
              <a:ext uri="{FF2B5EF4-FFF2-40B4-BE49-F238E27FC236}">
                <a16:creationId xmlns:a16="http://schemas.microsoft.com/office/drawing/2014/main" id="{EF1A4523-E1BB-4EF1-8293-CB59C2C4BBCD}"/>
              </a:ext>
            </a:extLst>
          </p:cNvPr>
          <p:cNvSpPr>
            <a:spLocks noGrp="1"/>
          </p:cNvSpPr>
          <p:nvPr>
            <p:ph type="sldNum" sz="quarter" idx="12"/>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400374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A665D-1DCD-494B-84C5-E53BE13A8F47}"/>
              </a:ext>
            </a:extLst>
          </p:cNvPr>
          <p:cNvSpPr>
            <a:spLocks noGrp="1"/>
          </p:cNvSpPr>
          <p:nvPr>
            <p:ph idx="1"/>
          </p:nvPr>
        </p:nvSpPr>
        <p:spPr>
          <a:xfrm>
            <a:off x="152400" y="304800"/>
            <a:ext cx="7391400" cy="9524999"/>
          </a:xfrm>
        </p:spPr>
        <p:txBody>
          <a:bodyPr>
            <a:normAutofit/>
          </a:bodyPr>
          <a:lstStyle/>
          <a:p>
            <a:pPr marL="31365" indent="0">
              <a:buNone/>
            </a:pPr>
            <a:r>
              <a:rPr lang="en-US" sz="2000" b="1" dirty="0"/>
              <a:t>5. Email Engagement Analysis: </a:t>
            </a:r>
          </a:p>
          <a:p>
            <a:pPr marL="31365" indent="0">
              <a:buNone/>
            </a:pPr>
            <a:r>
              <a:rPr lang="en-US" sz="2000" dirty="0"/>
              <a:t>○ Objective: Analyze how users are engaging with the email service. </a:t>
            </a:r>
          </a:p>
          <a:p>
            <a:pPr marL="31365" indent="0">
              <a:buNone/>
            </a:pPr>
            <a:r>
              <a:rPr lang="en-US" sz="2000" dirty="0"/>
              <a:t>○ Task: Write an SQL query to calculate the email engagement metrics. </a:t>
            </a:r>
          </a:p>
          <a:p>
            <a:pPr marL="31365" indent="0">
              <a:buNone/>
            </a:pPr>
            <a:r>
              <a:rPr lang="en-US" sz="2000" b="1" dirty="0"/>
              <a:t>Code: </a:t>
            </a:r>
            <a:br>
              <a:rPr lang="en-US" sz="2000" b="1" dirty="0"/>
            </a:br>
            <a:r>
              <a:rPr lang="en-US" sz="2000" dirty="0"/>
              <a:t>SELECT 100.0*SUM(CASE when </a:t>
            </a:r>
            <a:r>
              <a:rPr lang="en-US" sz="2000" dirty="0" err="1"/>
              <a:t>email_cat</a:t>
            </a:r>
            <a:r>
              <a:rPr lang="en-US" sz="2000" dirty="0"/>
              <a:t> = '</a:t>
            </a:r>
            <a:r>
              <a:rPr lang="en-US" sz="2000" dirty="0" err="1"/>
              <a:t>email_opened</a:t>
            </a:r>
            <a:r>
              <a:rPr lang="en-US" sz="2000" dirty="0"/>
              <a:t>' then 1 else 0 end)/SUM(CASE when </a:t>
            </a:r>
            <a:r>
              <a:rPr lang="en-US" sz="2000" dirty="0" err="1"/>
              <a:t>email_cat</a:t>
            </a:r>
            <a:r>
              <a:rPr lang="en-US" sz="2000" dirty="0"/>
              <a:t> = '</a:t>
            </a:r>
            <a:r>
              <a:rPr lang="en-US" sz="2000" dirty="0" err="1"/>
              <a:t>email_sent</a:t>
            </a:r>
            <a:r>
              <a:rPr lang="en-US" sz="2000" dirty="0"/>
              <a:t>' then 1 else 0 end) </a:t>
            </a:r>
            <a:br>
              <a:rPr lang="en-US" sz="2000" dirty="0"/>
            </a:br>
            <a:r>
              <a:rPr lang="en-US" sz="2000" dirty="0"/>
              <a:t>as </a:t>
            </a:r>
            <a:r>
              <a:rPr lang="en-US" sz="2000" dirty="0" err="1"/>
              <a:t>email_opening_rate</a:t>
            </a:r>
            <a:r>
              <a:rPr lang="en-US" sz="2000" dirty="0"/>
              <a:t>, </a:t>
            </a:r>
            <a:br>
              <a:rPr lang="en-US" sz="2000" dirty="0"/>
            </a:br>
            <a:r>
              <a:rPr lang="en-US" sz="2000" dirty="0"/>
              <a:t>100.0*SUM(CASE when </a:t>
            </a:r>
            <a:r>
              <a:rPr lang="en-US" sz="2000" dirty="0" err="1"/>
              <a:t>email_cat</a:t>
            </a:r>
            <a:r>
              <a:rPr lang="en-US" sz="2000" dirty="0"/>
              <a:t> = '</a:t>
            </a:r>
            <a:r>
              <a:rPr lang="en-US" sz="2000" dirty="0" err="1"/>
              <a:t>email_clicked</a:t>
            </a:r>
            <a:r>
              <a:rPr lang="en-US" sz="2000" dirty="0"/>
              <a:t>' then 1 else 0 end)/SUM(CASE when </a:t>
            </a:r>
            <a:r>
              <a:rPr lang="en-US" sz="2000" dirty="0" err="1"/>
              <a:t>email_cat</a:t>
            </a:r>
            <a:r>
              <a:rPr lang="en-US" sz="2000" dirty="0"/>
              <a:t> = '</a:t>
            </a:r>
            <a:r>
              <a:rPr lang="en-US" sz="2000" dirty="0" err="1"/>
              <a:t>email_sent</a:t>
            </a:r>
            <a:r>
              <a:rPr lang="en-US" sz="2000" dirty="0"/>
              <a:t>' then 1 else 0 end) </a:t>
            </a:r>
            <a:br>
              <a:rPr lang="en-US" sz="2000" dirty="0"/>
            </a:br>
            <a:r>
              <a:rPr lang="en-US" sz="2000" dirty="0"/>
              <a:t>as </a:t>
            </a:r>
            <a:r>
              <a:rPr lang="en-US" sz="2000" dirty="0" err="1"/>
              <a:t>email_clicking_rate</a:t>
            </a:r>
            <a:r>
              <a:rPr lang="en-US" sz="2000" dirty="0"/>
              <a:t> </a:t>
            </a:r>
            <a:br>
              <a:rPr lang="en-US" sz="2000" dirty="0"/>
            </a:br>
            <a:r>
              <a:rPr lang="en-US" sz="2000" dirty="0"/>
              <a:t>FROM (SELECT *, CASE </a:t>
            </a:r>
            <a:br>
              <a:rPr lang="en-US" sz="2000" dirty="0"/>
            </a:br>
            <a:r>
              <a:rPr lang="en-US" sz="2000" dirty="0"/>
              <a:t>WHEN action in ('sent_weekly_digest','</a:t>
            </a:r>
            <a:r>
              <a:rPr lang="en-US" sz="2000" dirty="0" err="1"/>
              <a:t>sent_reengagement_email</a:t>
            </a:r>
            <a:r>
              <a:rPr lang="en-US" sz="2000" dirty="0"/>
              <a:t>') then '</a:t>
            </a:r>
            <a:r>
              <a:rPr lang="en-US" sz="2000" dirty="0" err="1"/>
              <a:t>email_sent</a:t>
            </a:r>
            <a:r>
              <a:rPr lang="en-US" sz="2000" dirty="0"/>
              <a:t>’ </a:t>
            </a:r>
            <a:br>
              <a:rPr lang="en-US" sz="2000" dirty="0"/>
            </a:br>
            <a:r>
              <a:rPr lang="en-US" sz="2000" dirty="0"/>
              <a:t>WHEN action in ('</a:t>
            </a:r>
            <a:r>
              <a:rPr lang="en-US" sz="2000" dirty="0" err="1"/>
              <a:t>email_open</a:t>
            </a:r>
            <a:r>
              <a:rPr lang="en-US" sz="2000" dirty="0"/>
              <a:t>’) </a:t>
            </a:r>
            <a:br>
              <a:rPr lang="en-US" sz="2000" dirty="0"/>
            </a:br>
            <a:r>
              <a:rPr lang="en-US" sz="2000" dirty="0"/>
              <a:t>then '</a:t>
            </a:r>
            <a:r>
              <a:rPr lang="en-US" sz="2000" dirty="0" err="1"/>
              <a:t>email_opened</a:t>
            </a:r>
            <a:r>
              <a:rPr lang="en-US" sz="2000" dirty="0"/>
              <a:t>’ </a:t>
            </a:r>
            <a:br>
              <a:rPr lang="en-US" sz="2000" dirty="0"/>
            </a:br>
            <a:r>
              <a:rPr lang="en-US" sz="2000" dirty="0"/>
              <a:t>WHEN action in ('</a:t>
            </a:r>
            <a:r>
              <a:rPr lang="en-US" sz="2000" dirty="0" err="1"/>
              <a:t>email_clickthrough</a:t>
            </a:r>
            <a:r>
              <a:rPr lang="en-US" sz="2000" dirty="0"/>
              <a:t>’) </a:t>
            </a:r>
            <a:br>
              <a:rPr lang="en-US" sz="2000" dirty="0"/>
            </a:br>
            <a:r>
              <a:rPr lang="en-US" sz="2000" dirty="0"/>
              <a:t>then '</a:t>
            </a:r>
            <a:r>
              <a:rPr lang="en-US" sz="2000" dirty="0" err="1"/>
              <a:t>email_clicked</a:t>
            </a:r>
            <a:r>
              <a:rPr lang="en-US" sz="2000" dirty="0"/>
              <a:t>’ </a:t>
            </a:r>
            <a:br>
              <a:rPr lang="en-US" sz="2000" dirty="0"/>
            </a:br>
            <a:r>
              <a:rPr lang="en-US" sz="2000" dirty="0"/>
              <a:t>end as </a:t>
            </a:r>
            <a:r>
              <a:rPr lang="en-US" sz="2000" dirty="0" err="1"/>
              <a:t>email_cat</a:t>
            </a:r>
            <a:r>
              <a:rPr lang="en-US" sz="2000" dirty="0"/>
              <a:t> from </a:t>
            </a:r>
            <a:r>
              <a:rPr lang="en-US" sz="2000" dirty="0" err="1"/>
              <a:t>email_events</a:t>
            </a:r>
            <a:r>
              <a:rPr lang="en-US" sz="2000" dirty="0"/>
              <a:t> ) a; </a:t>
            </a:r>
          </a:p>
          <a:p>
            <a:pPr marL="31365" indent="0">
              <a:buNone/>
            </a:pPr>
            <a:endParaRPr lang="en-US" sz="2000" dirty="0"/>
          </a:p>
          <a:p>
            <a:pPr marL="31365" indent="0">
              <a:buNone/>
            </a:pPr>
            <a:r>
              <a:rPr lang="en-US" sz="2000" b="1" dirty="0"/>
              <a:t>Output:</a:t>
            </a:r>
          </a:p>
        </p:txBody>
      </p:sp>
      <p:pic>
        <p:nvPicPr>
          <p:cNvPr id="5" name="Picture 4">
            <a:extLst>
              <a:ext uri="{FF2B5EF4-FFF2-40B4-BE49-F238E27FC236}">
                <a16:creationId xmlns:a16="http://schemas.microsoft.com/office/drawing/2014/main" id="{672D3D08-FD9F-4DD4-B0D4-3A83E43A48AB}"/>
              </a:ext>
            </a:extLst>
          </p:cNvPr>
          <p:cNvPicPr>
            <a:picLocks noChangeAspect="1"/>
          </p:cNvPicPr>
          <p:nvPr/>
        </p:nvPicPr>
        <p:blipFill>
          <a:blip r:embed="rId2"/>
          <a:stretch>
            <a:fillRect/>
          </a:stretch>
        </p:blipFill>
        <p:spPr>
          <a:xfrm>
            <a:off x="1718960" y="8382000"/>
            <a:ext cx="4334480" cy="714475"/>
          </a:xfrm>
          <a:prstGeom prst="rect">
            <a:avLst/>
          </a:prstGeom>
        </p:spPr>
      </p:pic>
      <p:sp>
        <p:nvSpPr>
          <p:cNvPr id="2" name="Slide Number Placeholder 1">
            <a:extLst>
              <a:ext uri="{FF2B5EF4-FFF2-40B4-BE49-F238E27FC236}">
                <a16:creationId xmlns:a16="http://schemas.microsoft.com/office/drawing/2014/main" id="{2A89B299-9B4A-4660-9173-C87E4D9F2C49}"/>
              </a:ext>
            </a:extLst>
          </p:cNvPr>
          <p:cNvSpPr>
            <a:spLocks noGrp="1"/>
          </p:cNvSpPr>
          <p:nvPr>
            <p:ph type="sldNum" sz="quarter" idx="12"/>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2847505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8CA38-DED1-45B6-84D6-B0D5748A94DF}"/>
              </a:ext>
            </a:extLst>
          </p:cNvPr>
          <p:cNvSpPr>
            <a:spLocks noGrp="1"/>
          </p:cNvSpPr>
          <p:nvPr>
            <p:ph idx="1"/>
          </p:nvPr>
        </p:nvSpPr>
        <p:spPr>
          <a:xfrm>
            <a:off x="582544" y="799043"/>
            <a:ext cx="6600524" cy="8192556"/>
          </a:xfrm>
        </p:spPr>
        <p:txBody>
          <a:bodyPr>
            <a:normAutofit lnSpcReduction="10000"/>
          </a:bodyPr>
          <a:lstStyle/>
          <a:p>
            <a:pPr marL="31365" indent="0">
              <a:buNone/>
            </a:pPr>
            <a:r>
              <a:rPr lang="en-US" sz="1800" b="1" dirty="0"/>
              <a:t>IMDB Movies Analysis </a:t>
            </a:r>
            <a:br>
              <a:rPr lang="en-US" sz="1800" dirty="0"/>
            </a:br>
            <a:r>
              <a:rPr lang="en-US" sz="1800" dirty="0"/>
              <a:t>	• Description 				------------					    53</a:t>
            </a:r>
            <a:br>
              <a:rPr lang="en-US" sz="1800" dirty="0"/>
            </a:br>
            <a:r>
              <a:rPr lang="en-US" sz="1800" dirty="0"/>
              <a:t>	• The Problem 				------------					    54</a:t>
            </a:r>
            <a:br>
              <a:rPr lang="en-US" sz="1800" dirty="0"/>
            </a:br>
            <a:r>
              <a:rPr lang="en-US" sz="1800" dirty="0"/>
              <a:t>	• Design 					------------					    55</a:t>
            </a:r>
            <a:br>
              <a:rPr lang="en-US" sz="1800" dirty="0"/>
            </a:br>
            <a:r>
              <a:rPr lang="en-US" sz="1800" dirty="0"/>
              <a:t>	• Findings 					------------				      56-60</a:t>
            </a:r>
            <a:br>
              <a:rPr lang="en-US" sz="1800" dirty="0"/>
            </a:br>
            <a:r>
              <a:rPr lang="en-US" sz="1800" dirty="0"/>
              <a:t>	• Analysis 					------------					    61</a:t>
            </a:r>
            <a:br>
              <a:rPr lang="en-US" sz="1800" dirty="0"/>
            </a:br>
            <a:r>
              <a:rPr lang="en-US" sz="1800" dirty="0"/>
              <a:t>	• Conclusions 				------------					    62</a:t>
            </a:r>
          </a:p>
          <a:p>
            <a:pPr marL="31365" indent="0">
              <a:buNone/>
            </a:pPr>
            <a:r>
              <a:rPr lang="en-US" sz="1800" b="1" dirty="0"/>
              <a:t>Bank Loan Case Study </a:t>
            </a:r>
            <a:br>
              <a:rPr lang="en-US" sz="1800" dirty="0"/>
            </a:br>
            <a:r>
              <a:rPr lang="en-US" sz="1800" dirty="0"/>
              <a:t>	• Description 				------------					    63</a:t>
            </a:r>
            <a:br>
              <a:rPr lang="en-US" sz="1800" dirty="0"/>
            </a:br>
            <a:r>
              <a:rPr lang="en-US" sz="1800" dirty="0"/>
              <a:t>	• The Problem 				------------					    64</a:t>
            </a:r>
            <a:br>
              <a:rPr lang="en-US" sz="1800" dirty="0"/>
            </a:br>
            <a:r>
              <a:rPr lang="en-US" sz="1800" dirty="0"/>
              <a:t>	• Design 					------------					    65</a:t>
            </a:r>
            <a:br>
              <a:rPr lang="en-US" sz="1800" dirty="0"/>
            </a:br>
            <a:r>
              <a:rPr lang="en-US" sz="1800" dirty="0"/>
              <a:t>	• Findings 					------------					66-90</a:t>
            </a:r>
            <a:br>
              <a:rPr lang="en-US" sz="1800" dirty="0"/>
            </a:br>
            <a:r>
              <a:rPr lang="en-US" sz="1800" dirty="0"/>
              <a:t>	• Analysis 					------------					91-92</a:t>
            </a:r>
            <a:br>
              <a:rPr lang="en-US" sz="1800" dirty="0"/>
            </a:br>
            <a:r>
              <a:rPr lang="en-US" sz="1800" dirty="0"/>
              <a:t>	• Conclusions 				------------					    93</a:t>
            </a:r>
          </a:p>
          <a:p>
            <a:pPr marL="31365" indent="0">
              <a:buNone/>
            </a:pPr>
            <a:r>
              <a:rPr lang="en-US" sz="1800" b="1" dirty="0"/>
              <a:t>Analyzing the Impact of Car Features on Price and Profitability </a:t>
            </a:r>
            <a:br>
              <a:rPr lang="en-US" sz="1800" dirty="0"/>
            </a:br>
            <a:r>
              <a:rPr lang="en-US" sz="1800" dirty="0"/>
              <a:t>	• Description 				------------					    94</a:t>
            </a:r>
            <a:br>
              <a:rPr lang="en-US" sz="1800" dirty="0"/>
            </a:br>
            <a:r>
              <a:rPr lang="en-US" sz="1800" dirty="0"/>
              <a:t>	• The Problem 				------------					95-96</a:t>
            </a:r>
            <a:br>
              <a:rPr lang="en-US" sz="1800" dirty="0"/>
            </a:br>
            <a:r>
              <a:rPr lang="en-US" sz="1800" dirty="0"/>
              <a:t>	• Design 					------------					    97</a:t>
            </a:r>
            <a:br>
              <a:rPr lang="en-US" sz="1800" dirty="0"/>
            </a:br>
            <a:r>
              <a:rPr lang="en-US" sz="1800" dirty="0"/>
              <a:t>	• Findings 					------------				     98-107</a:t>
            </a:r>
            <a:br>
              <a:rPr lang="en-US" sz="1800" dirty="0"/>
            </a:br>
            <a:r>
              <a:rPr lang="en-US" sz="1800" dirty="0"/>
              <a:t>	•Analysis					------------				   108-109</a:t>
            </a:r>
            <a:br>
              <a:rPr lang="en-US" sz="1800" dirty="0"/>
            </a:br>
            <a:r>
              <a:rPr lang="en-US" sz="1800" dirty="0"/>
              <a:t>	• Conclusions 				------------					  110</a:t>
            </a:r>
          </a:p>
          <a:p>
            <a:pPr marL="31365" indent="0">
              <a:buNone/>
            </a:pPr>
            <a:r>
              <a:rPr lang="en-US" sz="1800" b="1" dirty="0"/>
              <a:t>ABC Call Volume Trend </a:t>
            </a:r>
            <a:br>
              <a:rPr lang="en-US" sz="1800" dirty="0"/>
            </a:br>
            <a:r>
              <a:rPr lang="en-US" sz="1800" dirty="0"/>
              <a:t>	• Description 				------------					  111</a:t>
            </a:r>
            <a:br>
              <a:rPr lang="en-US" sz="1800" dirty="0"/>
            </a:br>
            <a:r>
              <a:rPr lang="en-US" sz="1800" dirty="0"/>
              <a:t>	• The Problem 				------------					  112</a:t>
            </a:r>
            <a:br>
              <a:rPr lang="en-US" sz="1800" dirty="0"/>
            </a:br>
            <a:r>
              <a:rPr lang="en-US" sz="1800" dirty="0"/>
              <a:t>	• Findings 					------------				   113-117</a:t>
            </a:r>
            <a:br>
              <a:rPr lang="en-US" sz="1800" dirty="0"/>
            </a:br>
            <a:r>
              <a:rPr lang="en-US" sz="1800" dirty="0"/>
              <a:t>	• Analysis 					------------				   118-119</a:t>
            </a:r>
            <a:br>
              <a:rPr lang="en-US" sz="1800" dirty="0"/>
            </a:br>
            <a:r>
              <a:rPr lang="en-US" sz="1800" dirty="0"/>
              <a:t>	• Conclusions 				------------					  120</a:t>
            </a:r>
          </a:p>
          <a:p>
            <a:pPr marL="31365" indent="0">
              <a:buNone/>
            </a:pPr>
            <a:r>
              <a:rPr lang="en-US" sz="1800" b="1" dirty="0"/>
              <a:t>Appendix 						</a:t>
            </a:r>
            <a:r>
              <a:rPr lang="en-US" sz="1800" dirty="0"/>
              <a:t>------------				   121-122</a:t>
            </a:r>
          </a:p>
        </p:txBody>
      </p:sp>
      <p:sp>
        <p:nvSpPr>
          <p:cNvPr id="4" name="Slide Number Placeholder 3">
            <a:extLst>
              <a:ext uri="{FF2B5EF4-FFF2-40B4-BE49-F238E27FC236}">
                <a16:creationId xmlns:a16="http://schemas.microsoft.com/office/drawing/2014/main" id="{C6F13D6B-9C5F-42B4-85F0-F4B57D25CE58}"/>
              </a:ext>
            </a:extLst>
          </p:cNvPr>
          <p:cNvSpPr>
            <a:spLocks noGrp="1"/>
          </p:cNvSpPr>
          <p:nvPr>
            <p:ph type="sldNum" sz="quarter" idx="12"/>
          </p:nvPr>
        </p:nvSpPr>
        <p:spPr>
          <a:xfrm>
            <a:off x="6942875" y="8723840"/>
            <a:ext cx="480385" cy="535517"/>
          </a:xfrm>
        </p:spPr>
        <p:txBody>
          <a:bodyPr/>
          <a:lstStyle/>
          <a:p>
            <a:fld id="{B6F15528-21DE-4FAA-801E-634DDDAF4B2B}" type="slidenum">
              <a:rPr lang="en-US" smtClean="0"/>
              <a:t>4</a:t>
            </a:fld>
            <a:endParaRPr lang="en-US" dirty="0"/>
          </a:p>
        </p:txBody>
      </p:sp>
    </p:spTree>
    <p:extLst>
      <p:ext uri="{BB962C8B-B14F-4D97-AF65-F5344CB8AC3E}">
        <p14:creationId xmlns:p14="http://schemas.microsoft.com/office/powerpoint/2010/main" val="254976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D99BE-586D-4ED7-9F31-826040A2148E}"/>
              </a:ext>
            </a:extLst>
          </p:cNvPr>
          <p:cNvSpPr>
            <a:spLocks noGrp="1"/>
          </p:cNvSpPr>
          <p:nvPr>
            <p:ph idx="1"/>
          </p:nvPr>
        </p:nvSpPr>
        <p:spPr>
          <a:xfrm>
            <a:off x="582544" y="838199"/>
            <a:ext cx="6600524" cy="7655563"/>
          </a:xfrm>
        </p:spPr>
        <p:txBody>
          <a:bodyPr>
            <a:normAutofit/>
          </a:bodyPr>
          <a:lstStyle/>
          <a:p>
            <a:pPr marL="31365" indent="0" algn="ctr">
              <a:buNone/>
            </a:pPr>
            <a:r>
              <a:rPr lang="en-US" sz="3200" b="1" u="sng" dirty="0"/>
              <a:t>Analysis </a:t>
            </a:r>
          </a:p>
          <a:p>
            <a:pPr marL="31365" indent="0" algn="ctr">
              <a:buNone/>
            </a:pPr>
            <a:endParaRPr lang="en-US" sz="3200" b="1" u="sng" dirty="0"/>
          </a:p>
          <a:p>
            <a:pPr marL="31365" indent="0">
              <a:buNone/>
            </a:pPr>
            <a:r>
              <a:rPr lang="en-US" sz="2000" b="1" dirty="0"/>
              <a:t>Case Study 1: Job Data Analysis </a:t>
            </a:r>
          </a:p>
          <a:p>
            <a:pPr marL="31365" indent="0">
              <a:buNone/>
            </a:pPr>
            <a:endParaRPr lang="en-US" sz="2000" b="1" dirty="0"/>
          </a:p>
          <a:p>
            <a:pPr marL="31365" indent="0">
              <a:buNone/>
            </a:pPr>
            <a:r>
              <a:rPr lang="en-US" sz="2000" dirty="0"/>
              <a:t>1. Number of distinct job reviewed per day is 0.0083</a:t>
            </a:r>
          </a:p>
          <a:p>
            <a:pPr marL="31365" indent="0">
              <a:buNone/>
            </a:pPr>
            <a:r>
              <a:rPr lang="en-US" sz="2000" dirty="0"/>
              <a:t>Number of non-distinct jobs reviewed per day is 0.0111</a:t>
            </a:r>
            <a:br>
              <a:rPr lang="en-US" sz="2000" dirty="0"/>
            </a:br>
            <a:endParaRPr lang="en-US" sz="2000" dirty="0"/>
          </a:p>
          <a:p>
            <a:pPr marL="31365" indent="0">
              <a:buNone/>
            </a:pPr>
            <a:r>
              <a:rPr lang="en-US" sz="2000" dirty="0"/>
              <a:t>2. 7 day rolling average throughput for 25, 26, 27, 28, 29 and 30 Nov 2020 are 1, 1, 1, 1.25, 1.2 and 1.3333 respectively(for both distinct and non-distinct) </a:t>
            </a:r>
            <a:br>
              <a:rPr lang="en-US" sz="2000" dirty="0"/>
            </a:br>
            <a:endParaRPr lang="en-US" sz="2000" dirty="0"/>
          </a:p>
          <a:p>
            <a:pPr marL="31365" indent="0">
              <a:buNone/>
            </a:pPr>
            <a:r>
              <a:rPr lang="en-US" sz="2000" dirty="0"/>
              <a:t>3. Percentage Share of each language i.e. Arabic, English, French, Hindi, Italian and Persian are 12.5, 12.5, 12.5, 12.5, 12.5 and 37.5 respectively(for both distinct and </a:t>
            </a:r>
            <a:r>
              <a:rPr lang="en-US" sz="2000" dirty="0" err="1"/>
              <a:t>nondistinct</a:t>
            </a:r>
            <a:r>
              <a:rPr lang="en-US" sz="2000" dirty="0"/>
              <a:t>) </a:t>
            </a:r>
            <a:br>
              <a:rPr lang="en-US" sz="2000" dirty="0"/>
            </a:br>
            <a:endParaRPr lang="en-US" sz="2000" dirty="0"/>
          </a:p>
          <a:p>
            <a:pPr marL="31365" indent="0">
              <a:buNone/>
            </a:pPr>
            <a:r>
              <a:rPr lang="en-US" sz="2000" dirty="0"/>
              <a:t>4. There are 2 duplicates values/rows having </a:t>
            </a:r>
            <a:r>
              <a:rPr lang="en-US" sz="2000" dirty="0" err="1"/>
              <a:t>job_id</a:t>
            </a:r>
            <a:r>
              <a:rPr lang="en-US" sz="2000" dirty="0"/>
              <a:t> = 23 and language = Persian in both the rows</a:t>
            </a:r>
          </a:p>
          <a:p>
            <a:pPr marL="31365" indent="0">
              <a:buNone/>
            </a:pPr>
            <a:endParaRPr lang="en-US" sz="2000" b="1" dirty="0"/>
          </a:p>
          <a:p>
            <a:pPr marL="31365" indent="0">
              <a:buNone/>
            </a:pPr>
            <a:endParaRPr lang="en-US" sz="2000" dirty="0"/>
          </a:p>
        </p:txBody>
      </p:sp>
      <p:sp>
        <p:nvSpPr>
          <p:cNvPr id="2" name="Slide Number Placeholder 1">
            <a:extLst>
              <a:ext uri="{FF2B5EF4-FFF2-40B4-BE49-F238E27FC236}">
                <a16:creationId xmlns:a16="http://schemas.microsoft.com/office/drawing/2014/main" id="{D134CB6A-2FD1-4998-A08E-A0C8EA5B258B}"/>
              </a:ext>
            </a:extLst>
          </p:cNvPr>
          <p:cNvSpPr>
            <a:spLocks noGrp="1"/>
          </p:cNvSpPr>
          <p:nvPr>
            <p:ph type="sldNum" sz="quarter" idx="12"/>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129735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658BD-5B2D-4CD7-90F1-0BFC668180C5}"/>
              </a:ext>
            </a:extLst>
          </p:cNvPr>
          <p:cNvSpPr>
            <a:spLocks noGrp="1"/>
          </p:cNvSpPr>
          <p:nvPr>
            <p:ph idx="1"/>
          </p:nvPr>
        </p:nvSpPr>
        <p:spPr>
          <a:xfrm>
            <a:off x="585938" y="1905000"/>
            <a:ext cx="6600524" cy="6588762"/>
          </a:xfrm>
        </p:spPr>
        <p:txBody>
          <a:bodyPr>
            <a:normAutofit/>
          </a:bodyPr>
          <a:lstStyle/>
          <a:p>
            <a:pPr marL="31365" indent="0">
              <a:buNone/>
            </a:pPr>
            <a:r>
              <a:rPr lang="en-US" sz="2000" b="1" dirty="0"/>
              <a:t>Case Study 2: Investigating Metric Spike</a:t>
            </a:r>
          </a:p>
          <a:p>
            <a:pPr marL="31365" indent="0">
              <a:buNone/>
            </a:pPr>
            <a:endParaRPr lang="en-US" sz="2000" b="1" dirty="0"/>
          </a:p>
          <a:p>
            <a:pPr marL="31365" indent="0">
              <a:buNone/>
            </a:pPr>
            <a:r>
              <a:rPr lang="en-US" sz="2000" dirty="0"/>
              <a:t>1. The weekly user engagement is the highest for week 31 i.e. 1685</a:t>
            </a:r>
            <a:br>
              <a:rPr lang="en-US" sz="2000" dirty="0"/>
            </a:br>
            <a:endParaRPr lang="en-US" sz="2000" dirty="0"/>
          </a:p>
          <a:p>
            <a:pPr marL="31365" indent="0">
              <a:buNone/>
            </a:pPr>
            <a:r>
              <a:rPr lang="en-US" sz="2000" dirty="0"/>
              <a:t>2. There are in total 9381 active users from 1st week of 2013 to the 35th week of 2014</a:t>
            </a:r>
            <a:br>
              <a:rPr lang="en-US" sz="2000" dirty="0"/>
            </a:br>
            <a:endParaRPr lang="en-US" sz="2000" dirty="0"/>
          </a:p>
          <a:p>
            <a:pPr marL="31365" indent="0">
              <a:buNone/>
            </a:pPr>
            <a:r>
              <a:rPr lang="en-US" sz="2000" dirty="0"/>
              <a:t>3. The </a:t>
            </a:r>
            <a:r>
              <a:rPr lang="en-US" sz="2000" dirty="0" err="1"/>
              <a:t>email_opening_rate</a:t>
            </a:r>
            <a:r>
              <a:rPr lang="en-US" sz="2000" dirty="0"/>
              <a:t> is 33.5833 and </a:t>
            </a:r>
            <a:r>
              <a:rPr lang="en-US" sz="2000" dirty="0" err="1"/>
              <a:t>email_clicking_rate</a:t>
            </a:r>
            <a:r>
              <a:rPr lang="en-US" sz="2000" dirty="0"/>
              <a:t> is 14.78988</a:t>
            </a:r>
          </a:p>
        </p:txBody>
      </p:sp>
      <p:sp>
        <p:nvSpPr>
          <p:cNvPr id="2" name="Slide Number Placeholder 1">
            <a:extLst>
              <a:ext uri="{FF2B5EF4-FFF2-40B4-BE49-F238E27FC236}">
                <a16:creationId xmlns:a16="http://schemas.microsoft.com/office/drawing/2014/main" id="{D4426C2D-322E-44C1-8BF2-D8DAEE96869D}"/>
              </a:ext>
            </a:extLst>
          </p:cNvPr>
          <p:cNvSpPr>
            <a:spLocks noGrp="1"/>
          </p:cNvSpPr>
          <p:nvPr>
            <p:ph type="sldNum" sz="quarter" idx="12"/>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986861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D074A-B904-4F7C-99C7-50C7AD215B26}"/>
              </a:ext>
            </a:extLst>
          </p:cNvPr>
          <p:cNvSpPr>
            <a:spLocks noGrp="1"/>
          </p:cNvSpPr>
          <p:nvPr>
            <p:ph idx="1"/>
          </p:nvPr>
        </p:nvSpPr>
        <p:spPr/>
        <p:txBody>
          <a:bodyPr/>
          <a:lstStyle/>
          <a:p>
            <a:pPr marL="31365" indent="0" algn="ctr">
              <a:buNone/>
            </a:pPr>
            <a:r>
              <a:rPr lang="en-US" sz="3200" b="1" u="sng" dirty="0"/>
              <a:t>Conclusion</a:t>
            </a:r>
          </a:p>
          <a:p>
            <a:pPr marL="31365" indent="0" algn="ctr">
              <a:buNone/>
            </a:pPr>
            <a:endParaRPr lang="en-US" sz="3200" b="1" u="sng" dirty="0"/>
          </a:p>
          <a:p>
            <a:pPr marL="31365" indent="0">
              <a:buNone/>
            </a:pPr>
            <a:r>
              <a:rPr lang="en-US" sz="2000" dirty="0"/>
              <a:t>Through this project, I was able to identify key operational improvements and gain a deeper understanding of the company’s performance metrics. By using advanced SQL, I uncovered patterns and anomalies, which enhanced my decision-making abilities. This experience not only sharpened my analytical skills but also reinforced the importance of data-driven strategies in optimizing operations.</a:t>
            </a:r>
          </a:p>
        </p:txBody>
      </p:sp>
      <p:sp>
        <p:nvSpPr>
          <p:cNvPr id="2" name="Slide Number Placeholder 1">
            <a:extLst>
              <a:ext uri="{FF2B5EF4-FFF2-40B4-BE49-F238E27FC236}">
                <a16:creationId xmlns:a16="http://schemas.microsoft.com/office/drawing/2014/main" id="{981F3467-84E5-4044-BCF4-0A2011A40901}"/>
              </a:ext>
            </a:extLst>
          </p:cNvPr>
          <p:cNvSpPr>
            <a:spLocks noGrp="1"/>
          </p:cNvSpPr>
          <p:nvPr>
            <p:ph type="sldNum" sz="quarter" idx="12"/>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1131274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FC3B-FEA9-489F-8C3F-328BC35D4AE5}"/>
              </a:ext>
            </a:extLst>
          </p:cNvPr>
          <p:cNvSpPr>
            <a:spLocks noGrp="1"/>
          </p:cNvSpPr>
          <p:nvPr>
            <p:ph type="title"/>
          </p:nvPr>
        </p:nvSpPr>
        <p:spPr>
          <a:xfrm>
            <a:off x="457200" y="381001"/>
            <a:ext cx="6934200" cy="1371600"/>
          </a:xfrm>
        </p:spPr>
        <p:txBody>
          <a:bodyPr>
            <a:noAutofit/>
          </a:bodyPr>
          <a:lstStyle/>
          <a:p>
            <a:r>
              <a:rPr lang="en-US" sz="4400" dirty="0"/>
              <a:t>4. Hiring Process Analytics</a:t>
            </a:r>
          </a:p>
        </p:txBody>
      </p:sp>
      <p:sp>
        <p:nvSpPr>
          <p:cNvPr id="3" name="Content Placeholder 2">
            <a:extLst>
              <a:ext uri="{FF2B5EF4-FFF2-40B4-BE49-F238E27FC236}">
                <a16:creationId xmlns:a16="http://schemas.microsoft.com/office/drawing/2014/main" id="{4CCE68DC-E097-47B6-9344-7C42A481DE70}"/>
              </a:ext>
            </a:extLst>
          </p:cNvPr>
          <p:cNvSpPr>
            <a:spLocks noGrp="1"/>
          </p:cNvSpPr>
          <p:nvPr>
            <p:ph idx="1"/>
          </p:nvPr>
        </p:nvSpPr>
        <p:spPr>
          <a:xfrm>
            <a:off x="248868" y="2057401"/>
            <a:ext cx="7142532" cy="7620000"/>
          </a:xfrm>
        </p:spPr>
        <p:txBody>
          <a:bodyPr>
            <a:normAutofit lnSpcReduction="10000"/>
          </a:bodyPr>
          <a:lstStyle/>
          <a:p>
            <a:pPr marL="31365" indent="0" algn="ctr">
              <a:buNone/>
            </a:pPr>
            <a:r>
              <a:rPr lang="en-US" sz="3200" b="1" u="sng" dirty="0"/>
              <a:t>Description</a:t>
            </a:r>
          </a:p>
          <a:p>
            <a:pPr marL="31365" indent="0" algn="ctr">
              <a:buNone/>
            </a:pPr>
            <a:endParaRPr lang="en-US" sz="3200" b="1" u="sng" dirty="0"/>
          </a:p>
          <a:p>
            <a:pPr marL="31365" indent="0">
              <a:buNone/>
            </a:pPr>
            <a:r>
              <a:rPr lang="en-US" sz="2000" dirty="0"/>
              <a:t>This project aims to analyze a multinational company's hiring data to uncover insights that can enhance the hiring process. The objectives include understanding gender distribution among hires, analyzing salary patterns, and visualizing departmental and positional distributions. The approach involves cleaning the data by handling missing values and outliers, simplifying categories, and then performing statistical analysis and visualization using Excel to draw meaningful conclusions about the company's hiring trends. </a:t>
            </a:r>
            <a:br>
              <a:rPr lang="en-US" sz="2000" dirty="0"/>
            </a:br>
            <a:r>
              <a:rPr lang="en-US" sz="2000" dirty="0"/>
              <a:t>I cleaned the dataset by handling missing data and outliers using Excel functions like COUNTIF(), QUARTILE(), and IF(). I analyzed gender distribution, average salary, and departmental roles, creating class intervals for salary ranges. Finally, I visualized key insights using bar charts, pie charts, and histograms to effectively communicate findings. </a:t>
            </a:r>
            <a:br>
              <a:rPr lang="en-US" sz="2000" dirty="0"/>
            </a:br>
            <a:r>
              <a:rPr lang="en-US" sz="2000" dirty="0"/>
              <a:t>I used Microsoft Excel 2021 for this project. Excel was chosen for its robust data manipulation, statistical analysis, and visualization capabilities. It enabled me to clean and analyze the hiring data, calculate key metrics like average salary, and create visual representations such as bar charts and pie charts to effectively communicate insights.</a:t>
            </a:r>
          </a:p>
        </p:txBody>
      </p:sp>
      <p:sp>
        <p:nvSpPr>
          <p:cNvPr id="4" name="Slide Number Placeholder 3">
            <a:extLst>
              <a:ext uri="{FF2B5EF4-FFF2-40B4-BE49-F238E27FC236}">
                <a16:creationId xmlns:a16="http://schemas.microsoft.com/office/drawing/2014/main" id="{D7DBB6B2-DEE2-4B81-BDFE-33C57080470F}"/>
              </a:ext>
            </a:extLst>
          </p:cNvPr>
          <p:cNvSpPr>
            <a:spLocks noGrp="1"/>
          </p:cNvSpPr>
          <p:nvPr>
            <p:ph type="sldNum" sz="quarter" idx="12"/>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1908563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94026-19A2-4654-9833-22A289336C50}"/>
              </a:ext>
            </a:extLst>
          </p:cNvPr>
          <p:cNvSpPr>
            <a:spLocks noGrp="1"/>
          </p:cNvSpPr>
          <p:nvPr>
            <p:ph idx="1"/>
          </p:nvPr>
        </p:nvSpPr>
        <p:spPr>
          <a:xfrm>
            <a:off x="228600" y="152400"/>
            <a:ext cx="7162800" cy="9601199"/>
          </a:xfrm>
        </p:spPr>
        <p:txBody>
          <a:bodyPr>
            <a:normAutofit fontScale="85000" lnSpcReduction="20000"/>
          </a:bodyPr>
          <a:lstStyle/>
          <a:p>
            <a:pPr marL="31365" indent="0" algn="ctr">
              <a:buNone/>
            </a:pPr>
            <a:r>
              <a:rPr lang="en-US" sz="3500" b="1" u="sng" dirty="0"/>
              <a:t>The Problem</a:t>
            </a:r>
          </a:p>
          <a:p>
            <a:pPr marL="31365" indent="0" algn="ctr">
              <a:buNone/>
            </a:pPr>
            <a:endParaRPr lang="en-US" sz="3500" b="1" u="sng" dirty="0"/>
          </a:p>
          <a:p>
            <a:pPr marL="31365" indent="0">
              <a:buNone/>
            </a:pPr>
            <a:r>
              <a:rPr lang="en-US" sz="2400" b="1" dirty="0"/>
              <a:t>A. Hiring Analysis: </a:t>
            </a:r>
            <a:r>
              <a:rPr lang="en-US" sz="2400" dirty="0"/>
              <a:t>The hiring process involves bringing new individuals into the organization for various roles.</a:t>
            </a:r>
          </a:p>
          <a:p>
            <a:pPr marL="31365" indent="0">
              <a:buNone/>
            </a:pPr>
            <a:r>
              <a:rPr lang="en-US" sz="2400" dirty="0"/>
              <a:t>Your Task: Determine the gender distribution of hires. How many males and females have been hired by the company?</a:t>
            </a:r>
          </a:p>
          <a:p>
            <a:pPr marL="31365" indent="0">
              <a:buNone/>
            </a:pPr>
            <a:endParaRPr lang="en-US" sz="2400" dirty="0"/>
          </a:p>
          <a:p>
            <a:pPr marL="31365" indent="0">
              <a:buNone/>
            </a:pPr>
            <a:r>
              <a:rPr lang="en-US" sz="2400" b="1" dirty="0"/>
              <a:t>B. Salary Analysis: </a:t>
            </a:r>
            <a:r>
              <a:rPr lang="en-US" sz="2400" dirty="0"/>
              <a:t>The average salary is calculated by adding up the salaries of a group of employees and then dividing the total by the number of employees.</a:t>
            </a:r>
          </a:p>
          <a:p>
            <a:pPr marL="31365" indent="0">
              <a:buNone/>
            </a:pPr>
            <a:r>
              <a:rPr lang="en-US" sz="2400" dirty="0"/>
              <a:t>Your Task: What is the average salary offered by this company? Use Excel functions to calculate this.</a:t>
            </a:r>
          </a:p>
          <a:p>
            <a:pPr marL="31365" indent="0">
              <a:buNone/>
            </a:pPr>
            <a:endParaRPr lang="en-US" sz="2400" dirty="0"/>
          </a:p>
          <a:p>
            <a:pPr marL="31365" indent="0">
              <a:buNone/>
            </a:pPr>
            <a:r>
              <a:rPr lang="en-US" sz="2400" b="1" dirty="0"/>
              <a:t>C. Salary Distribution: </a:t>
            </a:r>
            <a:r>
              <a:rPr lang="en-US" sz="2400" dirty="0"/>
              <a:t>Class intervals represent ranges of values, in this case, salary ranges. The class interval is the difference between the upper and lower limits of a class.</a:t>
            </a:r>
          </a:p>
          <a:p>
            <a:pPr marL="31365" indent="0">
              <a:buNone/>
            </a:pPr>
            <a:r>
              <a:rPr lang="en-US" sz="2400" dirty="0"/>
              <a:t>Your Task: Create class intervals for the salaries in the company. This will help you understand the salary distribution.</a:t>
            </a:r>
          </a:p>
          <a:p>
            <a:pPr marL="31365" indent="0">
              <a:buNone/>
            </a:pPr>
            <a:endParaRPr lang="en-US" sz="2400" dirty="0"/>
          </a:p>
          <a:p>
            <a:pPr marL="31365" indent="0">
              <a:buNone/>
            </a:pPr>
            <a:r>
              <a:rPr lang="en-US" sz="2400" b="1" dirty="0"/>
              <a:t>D. Departmental Analysis: </a:t>
            </a:r>
            <a:r>
              <a:rPr lang="en-US" sz="2400" dirty="0"/>
              <a:t>Visualizing data through charts and plots is a crucial part of data analysis.</a:t>
            </a:r>
          </a:p>
          <a:p>
            <a:pPr marL="31365" indent="0">
              <a:buNone/>
            </a:pPr>
            <a:r>
              <a:rPr lang="en-US" sz="2400" dirty="0"/>
              <a:t>Your Task: Use a pie chart, bar graph, or any other suitable visualization to show the proportion of people working in different departments.</a:t>
            </a:r>
          </a:p>
          <a:p>
            <a:pPr marL="31365" indent="0">
              <a:buNone/>
            </a:pPr>
            <a:endParaRPr lang="en-US" sz="2400" dirty="0"/>
          </a:p>
          <a:p>
            <a:pPr marL="31365" indent="0">
              <a:buNone/>
            </a:pPr>
            <a:r>
              <a:rPr lang="en-US" sz="2400" b="1" dirty="0"/>
              <a:t>E. Position Tier Analysis: </a:t>
            </a:r>
            <a:r>
              <a:rPr lang="en-US" sz="2400" dirty="0"/>
              <a:t>Different positions within a company often have different tiers or levels.</a:t>
            </a:r>
          </a:p>
          <a:p>
            <a:pPr marL="31365" indent="0">
              <a:buNone/>
            </a:pPr>
            <a:r>
              <a:rPr lang="en-US" sz="2400" dirty="0"/>
              <a:t>Your Task: Use a chart or graph to represent the different position tiers within the company. This will help you understand the distribution of positions across different tiers.</a:t>
            </a:r>
          </a:p>
        </p:txBody>
      </p:sp>
      <p:sp>
        <p:nvSpPr>
          <p:cNvPr id="2" name="Slide Number Placeholder 1">
            <a:extLst>
              <a:ext uri="{FF2B5EF4-FFF2-40B4-BE49-F238E27FC236}">
                <a16:creationId xmlns:a16="http://schemas.microsoft.com/office/drawing/2014/main" id="{D4C6FC5B-40DC-4765-9C1D-71D27CD1A5FD}"/>
              </a:ext>
            </a:extLst>
          </p:cNvPr>
          <p:cNvSpPr>
            <a:spLocks noGrp="1"/>
          </p:cNvSpPr>
          <p:nvPr>
            <p:ph type="sldNum" sz="quarter" idx="12"/>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3058067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0079F-EB06-4036-A339-317991E9A05A}"/>
              </a:ext>
            </a:extLst>
          </p:cNvPr>
          <p:cNvSpPr>
            <a:spLocks noGrp="1"/>
          </p:cNvSpPr>
          <p:nvPr>
            <p:ph idx="1"/>
          </p:nvPr>
        </p:nvSpPr>
        <p:spPr>
          <a:xfrm>
            <a:off x="582544" y="1142999"/>
            <a:ext cx="6600524" cy="7350763"/>
          </a:xfrm>
        </p:spPr>
        <p:txBody>
          <a:bodyPr/>
          <a:lstStyle/>
          <a:p>
            <a:pPr marL="31365" indent="0" algn="ctr">
              <a:buNone/>
            </a:pPr>
            <a:r>
              <a:rPr lang="en-US" sz="3200" b="1" u="sng" dirty="0"/>
              <a:t>Design</a:t>
            </a:r>
          </a:p>
          <a:p>
            <a:pPr marL="31365" indent="0">
              <a:buNone/>
            </a:pPr>
            <a:endParaRPr lang="en-US" dirty="0"/>
          </a:p>
          <a:p>
            <a:pPr marL="31365" indent="0">
              <a:buNone/>
            </a:pPr>
            <a:r>
              <a:rPr lang="en-US" sz="2000" dirty="0"/>
              <a:t>First, I created a copy of the raw data to perform the analysis, ensuring that any changes made wouldn’t affect the original dataset.  </a:t>
            </a:r>
          </a:p>
          <a:p>
            <a:pPr marL="31365" indent="0">
              <a:buNone/>
            </a:pPr>
            <a:r>
              <a:rPr lang="en-US" sz="2000" dirty="0"/>
              <a:t>Next, I checked for any blank spaces and NULL values.  </a:t>
            </a:r>
          </a:p>
          <a:p>
            <a:pPr marL="31365" indent="0">
              <a:buNone/>
            </a:pPr>
            <a:r>
              <a:rPr lang="en-US" sz="2000" dirty="0"/>
              <a:t>For numerical blank or NULL cells, I imputed values based on the column’s mean (if no outliers were present) or the median (if outliers existed).  </a:t>
            </a:r>
          </a:p>
          <a:p>
            <a:pPr marL="31365" indent="0">
              <a:buNone/>
            </a:pPr>
            <a:r>
              <a:rPr lang="en-US" sz="2000" dirty="0"/>
              <a:t>I then identified any outliers and replaced them with the median value of the respective column.  </a:t>
            </a:r>
          </a:p>
          <a:p>
            <a:pPr marL="31365" indent="0">
              <a:buNone/>
            </a:pPr>
            <a:r>
              <a:rPr lang="en-US" sz="2000" dirty="0"/>
              <a:t>For blank cells in categorical variables, I filled them with the most frequent category.  </a:t>
            </a:r>
          </a:p>
          <a:p>
            <a:pPr marL="31365" indent="0">
              <a:buNone/>
            </a:pPr>
            <a:r>
              <a:rPr lang="en-US" sz="2000" dirty="0"/>
              <a:t>I also checked for and removed any duplicate rows.  </a:t>
            </a:r>
          </a:p>
          <a:p>
            <a:pPr marL="31365" indent="0">
              <a:buNone/>
            </a:pPr>
            <a:r>
              <a:rPr lang="en-US" sz="2000" dirty="0"/>
              <a:t>Finally, I eliminated irrelevant columns that were unnecessary for the analysis.</a:t>
            </a:r>
          </a:p>
        </p:txBody>
      </p:sp>
      <p:sp>
        <p:nvSpPr>
          <p:cNvPr id="2" name="Slide Number Placeholder 1">
            <a:extLst>
              <a:ext uri="{FF2B5EF4-FFF2-40B4-BE49-F238E27FC236}">
                <a16:creationId xmlns:a16="http://schemas.microsoft.com/office/drawing/2014/main" id="{3F324A0F-4958-41FB-B396-A875CBFA0F79}"/>
              </a:ext>
            </a:extLst>
          </p:cNvPr>
          <p:cNvSpPr>
            <a:spLocks noGrp="1"/>
          </p:cNvSpPr>
          <p:nvPr>
            <p:ph type="sldNum" sz="quarter" idx="12"/>
          </p:nvPr>
        </p:nvSpPr>
        <p:spPr/>
        <p:txBody>
          <a:bodyPr/>
          <a:lstStyle/>
          <a:p>
            <a:fld id="{B6F15528-21DE-4FAA-801E-634DDDAF4B2B}" type="slidenum">
              <a:rPr lang="en-US" smtClean="0"/>
              <a:t>45</a:t>
            </a:fld>
            <a:endParaRPr lang="en-US"/>
          </a:p>
        </p:txBody>
      </p:sp>
    </p:spTree>
    <p:extLst>
      <p:ext uri="{BB962C8B-B14F-4D97-AF65-F5344CB8AC3E}">
        <p14:creationId xmlns:p14="http://schemas.microsoft.com/office/powerpoint/2010/main" val="3465094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039340-2E13-454C-889C-1D862F2E704F}"/>
              </a:ext>
            </a:extLst>
          </p:cNvPr>
          <p:cNvSpPr>
            <a:spLocks noGrp="1"/>
          </p:cNvSpPr>
          <p:nvPr>
            <p:ph idx="1"/>
          </p:nvPr>
        </p:nvSpPr>
        <p:spPr>
          <a:xfrm>
            <a:off x="582544" y="533401"/>
            <a:ext cx="6600524" cy="7960362"/>
          </a:xfrm>
        </p:spPr>
        <p:txBody>
          <a:bodyPr>
            <a:normAutofit/>
          </a:bodyPr>
          <a:lstStyle/>
          <a:p>
            <a:pPr marL="31365" indent="0" algn="ctr">
              <a:buNone/>
            </a:pPr>
            <a:r>
              <a:rPr lang="en-US" sz="3200" b="1" u="sng" dirty="0"/>
              <a:t>Findings</a:t>
            </a:r>
          </a:p>
          <a:p>
            <a:pPr marL="31365" indent="0">
              <a:buNone/>
            </a:pPr>
            <a:endParaRPr lang="en-US" sz="2000" dirty="0"/>
          </a:p>
          <a:p>
            <a:pPr marL="31365" indent="0">
              <a:buNone/>
            </a:pPr>
            <a:endParaRPr lang="en-US" sz="2000" b="1" dirty="0"/>
          </a:p>
          <a:p>
            <a:pPr marL="31365" indent="0">
              <a:buNone/>
            </a:pPr>
            <a:r>
              <a:rPr lang="en-US" sz="2000" b="1" dirty="0"/>
              <a:t>A. Hiring Analysis: </a:t>
            </a:r>
            <a:r>
              <a:rPr lang="en-US" sz="2000" dirty="0"/>
              <a:t>The hiring process involves bringing new individuals into the organization for various roles.</a:t>
            </a:r>
            <a:br>
              <a:rPr lang="en-US" sz="2000" dirty="0"/>
            </a:br>
            <a:br>
              <a:rPr lang="en-US" sz="2000" dirty="0"/>
            </a:br>
            <a:r>
              <a:rPr lang="en-US" sz="2000" dirty="0"/>
              <a:t>Task: Determine the gender distribution of hires. How many males and females have been hired by the company?</a:t>
            </a:r>
          </a:p>
        </p:txBody>
      </p:sp>
      <p:pic>
        <p:nvPicPr>
          <p:cNvPr id="5" name="Picture 4">
            <a:extLst>
              <a:ext uri="{FF2B5EF4-FFF2-40B4-BE49-F238E27FC236}">
                <a16:creationId xmlns:a16="http://schemas.microsoft.com/office/drawing/2014/main" id="{EA5E5A5A-4021-428C-9CD8-04BDC2CD734D}"/>
              </a:ext>
            </a:extLst>
          </p:cNvPr>
          <p:cNvPicPr>
            <a:picLocks noChangeAspect="1"/>
          </p:cNvPicPr>
          <p:nvPr/>
        </p:nvPicPr>
        <p:blipFill>
          <a:blip r:embed="rId2"/>
          <a:stretch>
            <a:fillRect/>
          </a:stretch>
        </p:blipFill>
        <p:spPr>
          <a:xfrm>
            <a:off x="805642" y="4267200"/>
            <a:ext cx="6154327" cy="3653146"/>
          </a:xfrm>
          <a:prstGeom prst="rect">
            <a:avLst/>
          </a:prstGeom>
        </p:spPr>
      </p:pic>
      <p:sp>
        <p:nvSpPr>
          <p:cNvPr id="2" name="Slide Number Placeholder 1">
            <a:extLst>
              <a:ext uri="{FF2B5EF4-FFF2-40B4-BE49-F238E27FC236}">
                <a16:creationId xmlns:a16="http://schemas.microsoft.com/office/drawing/2014/main" id="{1F1369CC-2FE0-4138-8952-30A3EBEDB11B}"/>
              </a:ext>
            </a:extLst>
          </p:cNvPr>
          <p:cNvSpPr>
            <a:spLocks noGrp="1"/>
          </p:cNvSpPr>
          <p:nvPr>
            <p:ph type="sldNum" sz="quarter" idx="12"/>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63912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68165-87E3-4540-A722-5164FB1A88B3}"/>
              </a:ext>
            </a:extLst>
          </p:cNvPr>
          <p:cNvSpPr>
            <a:spLocks noGrp="1"/>
          </p:cNvSpPr>
          <p:nvPr>
            <p:ph idx="1"/>
          </p:nvPr>
        </p:nvSpPr>
        <p:spPr>
          <a:xfrm>
            <a:off x="582544" y="1676401"/>
            <a:ext cx="6600524" cy="6817362"/>
          </a:xfrm>
        </p:spPr>
        <p:txBody>
          <a:bodyPr>
            <a:normAutofit/>
          </a:bodyPr>
          <a:lstStyle/>
          <a:p>
            <a:pPr marL="31365" indent="0">
              <a:buNone/>
            </a:pPr>
            <a:r>
              <a:rPr lang="en-US" sz="2000" b="1" dirty="0"/>
              <a:t>B. Salary Analysis: </a:t>
            </a:r>
            <a:r>
              <a:rPr lang="en-US" sz="2000" dirty="0"/>
              <a:t>The average salary is calculated by adding up the salaries of a group of employees and then dividing the total by the number of employees. </a:t>
            </a:r>
            <a:br>
              <a:rPr lang="en-US" sz="2000" dirty="0"/>
            </a:br>
            <a:br>
              <a:rPr lang="en-US" sz="2000" dirty="0"/>
            </a:br>
            <a:r>
              <a:rPr lang="en-US" sz="2000" dirty="0"/>
              <a:t>Task: What is the average salary offered by this company? Use Excel functions to calculate this. </a:t>
            </a:r>
          </a:p>
          <a:p>
            <a:pPr marL="31365" indent="0">
              <a:buNone/>
            </a:pPr>
            <a:endParaRPr lang="en-US" sz="2000" dirty="0"/>
          </a:p>
          <a:p>
            <a:pPr marL="31365" indent="0">
              <a:buNone/>
            </a:pPr>
            <a:r>
              <a:rPr lang="en-US" sz="2000" dirty="0"/>
              <a:t>To find the average salary offered by the company we have to use this formula: =AVERAGE(G:G) which is 49983.03</a:t>
            </a:r>
          </a:p>
        </p:txBody>
      </p:sp>
      <p:pic>
        <p:nvPicPr>
          <p:cNvPr id="5" name="Picture 4">
            <a:extLst>
              <a:ext uri="{FF2B5EF4-FFF2-40B4-BE49-F238E27FC236}">
                <a16:creationId xmlns:a16="http://schemas.microsoft.com/office/drawing/2014/main" id="{B178BA8D-B5CE-471E-85CD-6DE9C52F0B96}"/>
              </a:ext>
            </a:extLst>
          </p:cNvPr>
          <p:cNvPicPr>
            <a:picLocks noChangeAspect="1"/>
          </p:cNvPicPr>
          <p:nvPr/>
        </p:nvPicPr>
        <p:blipFill>
          <a:blip r:embed="rId2"/>
          <a:stretch>
            <a:fillRect/>
          </a:stretch>
        </p:blipFill>
        <p:spPr>
          <a:xfrm>
            <a:off x="1267961" y="5029200"/>
            <a:ext cx="5229689" cy="3146804"/>
          </a:xfrm>
          <a:prstGeom prst="rect">
            <a:avLst/>
          </a:prstGeom>
        </p:spPr>
      </p:pic>
      <p:sp>
        <p:nvSpPr>
          <p:cNvPr id="2" name="Slide Number Placeholder 1">
            <a:extLst>
              <a:ext uri="{FF2B5EF4-FFF2-40B4-BE49-F238E27FC236}">
                <a16:creationId xmlns:a16="http://schemas.microsoft.com/office/drawing/2014/main" id="{518B9DC7-521A-4962-A6FF-D24CDD60DA9F}"/>
              </a:ext>
            </a:extLst>
          </p:cNvPr>
          <p:cNvSpPr>
            <a:spLocks noGrp="1"/>
          </p:cNvSpPr>
          <p:nvPr>
            <p:ph type="sldNum" sz="quarter" idx="12"/>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1137683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6FA1B-7BF9-4FC1-BF1F-7C3D544C6D58}"/>
              </a:ext>
            </a:extLst>
          </p:cNvPr>
          <p:cNvSpPr>
            <a:spLocks noGrp="1"/>
          </p:cNvSpPr>
          <p:nvPr>
            <p:ph idx="1"/>
          </p:nvPr>
        </p:nvSpPr>
        <p:spPr>
          <a:xfrm>
            <a:off x="582544" y="609600"/>
            <a:ext cx="6600524" cy="8991599"/>
          </a:xfrm>
        </p:spPr>
        <p:txBody>
          <a:bodyPr>
            <a:normAutofit/>
          </a:bodyPr>
          <a:lstStyle/>
          <a:p>
            <a:pPr marL="31365" indent="0">
              <a:buNone/>
            </a:pPr>
            <a:r>
              <a:rPr lang="en-US" sz="2000" b="1" dirty="0"/>
              <a:t>C. Salary Distribution: </a:t>
            </a:r>
            <a:r>
              <a:rPr lang="en-US" sz="2000" dirty="0"/>
              <a:t>Class intervals represent ranges of values, in this case, salary ranges. The class interval is the difference between the upper and lower limits of a class. </a:t>
            </a:r>
            <a:br>
              <a:rPr lang="en-US" sz="2000" dirty="0"/>
            </a:br>
            <a:br>
              <a:rPr lang="en-US" sz="2000" dirty="0"/>
            </a:br>
            <a:r>
              <a:rPr lang="en-US" sz="2000" dirty="0"/>
              <a:t>Task: Create class intervals for the salaries in the company. This will help you understand the salary distribution.</a:t>
            </a:r>
          </a:p>
          <a:p>
            <a:pPr marL="31365" indent="0">
              <a:buNone/>
            </a:pPr>
            <a:endParaRPr lang="en-US" sz="2000" dirty="0"/>
          </a:p>
        </p:txBody>
      </p:sp>
      <p:pic>
        <p:nvPicPr>
          <p:cNvPr id="5" name="Picture 4">
            <a:extLst>
              <a:ext uri="{FF2B5EF4-FFF2-40B4-BE49-F238E27FC236}">
                <a16:creationId xmlns:a16="http://schemas.microsoft.com/office/drawing/2014/main" id="{CBB4C912-3833-4BEA-B40D-098B9C66B5A1}"/>
              </a:ext>
            </a:extLst>
          </p:cNvPr>
          <p:cNvPicPr>
            <a:picLocks noChangeAspect="1"/>
          </p:cNvPicPr>
          <p:nvPr/>
        </p:nvPicPr>
        <p:blipFill>
          <a:blip r:embed="rId2"/>
          <a:stretch>
            <a:fillRect/>
          </a:stretch>
        </p:blipFill>
        <p:spPr>
          <a:xfrm>
            <a:off x="1260806" y="2971800"/>
            <a:ext cx="5244000" cy="2911744"/>
          </a:xfrm>
          <a:prstGeom prst="rect">
            <a:avLst/>
          </a:prstGeom>
        </p:spPr>
      </p:pic>
      <p:pic>
        <p:nvPicPr>
          <p:cNvPr id="7" name="Picture 6">
            <a:extLst>
              <a:ext uri="{FF2B5EF4-FFF2-40B4-BE49-F238E27FC236}">
                <a16:creationId xmlns:a16="http://schemas.microsoft.com/office/drawing/2014/main" id="{86E3DE95-BA3F-4665-8BD3-FF87EA9D308F}"/>
              </a:ext>
            </a:extLst>
          </p:cNvPr>
          <p:cNvPicPr>
            <a:picLocks noChangeAspect="1"/>
          </p:cNvPicPr>
          <p:nvPr/>
        </p:nvPicPr>
        <p:blipFill>
          <a:blip r:embed="rId3"/>
          <a:stretch>
            <a:fillRect/>
          </a:stretch>
        </p:blipFill>
        <p:spPr>
          <a:xfrm>
            <a:off x="1260807" y="6172200"/>
            <a:ext cx="5244000" cy="3017365"/>
          </a:xfrm>
          <a:prstGeom prst="rect">
            <a:avLst/>
          </a:prstGeom>
        </p:spPr>
      </p:pic>
      <p:sp>
        <p:nvSpPr>
          <p:cNvPr id="2" name="Slide Number Placeholder 1">
            <a:extLst>
              <a:ext uri="{FF2B5EF4-FFF2-40B4-BE49-F238E27FC236}">
                <a16:creationId xmlns:a16="http://schemas.microsoft.com/office/drawing/2014/main" id="{436DD8CE-F041-4E0B-BA01-54E543E1A3D1}"/>
              </a:ext>
            </a:extLst>
          </p:cNvPr>
          <p:cNvSpPr>
            <a:spLocks noGrp="1"/>
          </p:cNvSpPr>
          <p:nvPr>
            <p:ph type="sldNum" sz="quarter" idx="12"/>
          </p:nvPr>
        </p:nvSpPr>
        <p:spPr/>
        <p:txBody>
          <a:bodyPr/>
          <a:lstStyle/>
          <a:p>
            <a:fld id="{B6F15528-21DE-4FAA-801E-634DDDAF4B2B}" type="slidenum">
              <a:rPr lang="en-US" smtClean="0"/>
              <a:t>48</a:t>
            </a:fld>
            <a:endParaRPr lang="en-US"/>
          </a:p>
        </p:txBody>
      </p:sp>
    </p:spTree>
    <p:extLst>
      <p:ext uri="{BB962C8B-B14F-4D97-AF65-F5344CB8AC3E}">
        <p14:creationId xmlns:p14="http://schemas.microsoft.com/office/powerpoint/2010/main" val="4178530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77D32-ECE5-4C9A-9580-39610208316D}"/>
              </a:ext>
            </a:extLst>
          </p:cNvPr>
          <p:cNvSpPr>
            <a:spLocks noGrp="1"/>
          </p:cNvSpPr>
          <p:nvPr>
            <p:ph idx="1"/>
          </p:nvPr>
        </p:nvSpPr>
        <p:spPr>
          <a:xfrm>
            <a:off x="582544" y="1143001"/>
            <a:ext cx="6600524" cy="7350762"/>
          </a:xfrm>
        </p:spPr>
        <p:txBody>
          <a:bodyPr>
            <a:normAutofit/>
          </a:bodyPr>
          <a:lstStyle/>
          <a:p>
            <a:pPr marL="31365" indent="0">
              <a:buNone/>
            </a:pPr>
            <a:r>
              <a:rPr lang="en-US" sz="2000" b="1" dirty="0"/>
              <a:t>D. Departmental Analysis: </a:t>
            </a:r>
            <a:r>
              <a:rPr lang="en-US" sz="2000" dirty="0"/>
              <a:t>Visualizing data through charts and plots is a crucial part of data analysis. </a:t>
            </a:r>
            <a:br>
              <a:rPr lang="en-US" sz="2000" dirty="0"/>
            </a:br>
            <a:br>
              <a:rPr lang="en-US" sz="2000" dirty="0"/>
            </a:br>
            <a:r>
              <a:rPr lang="en-US" sz="2000" dirty="0"/>
              <a:t>Task: Use a pie chart, bar graph, or any other suitable visualization to show the proportion of people working in different departments.</a:t>
            </a:r>
          </a:p>
        </p:txBody>
      </p:sp>
      <p:pic>
        <p:nvPicPr>
          <p:cNvPr id="5" name="Picture 4">
            <a:extLst>
              <a:ext uri="{FF2B5EF4-FFF2-40B4-BE49-F238E27FC236}">
                <a16:creationId xmlns:a16="http://schemas.microsoft.com/office/drawing/2014/main" id="{A0D226AC-9FCB-4EB5-B94B-73AE46D71140}"/>
              </a:ext>
            </a:extLst>
          </p:cNvPr>
          <p:cNvPicPr>
            <a:picLocks noChangeAspect="1"/>
          </p:cNvPicPr>
          <p:nvPr/>
        </p:nvPicPr>
        <p:blipFill>
          <a:blip r:embed="rId2"/>
          <a:stretch>
            <a:fillRect/>
          </a:stretch>
        </p:blipFill>
        <p:spPr>
          <a:xfrm>
            <a:off x="996471" y="4343400"/>
            <a:ext cx="5772669" cy="3559812"/>
          </a:xfrm>
          <a:prstGeom prst="rect">
            <a:avLst/>
          </a:prstGeom>
        </p:spPr>
      </p:pic>
      <p:sp>
        <p:nvSpPr>
          <p:cNvPr id="2" name="Slide Number Placeholder 1">
            <a:extLst>
              <a:ext uri="{FF2B5EF4-FFF2-40B4-BE49-F238E27FC236}">
                <a16:creationId xmlns:a16="http://schemas.microsoft.com/office/drawing/2014/main" id="{638B2ACA-45BD-4FDD-8A10-99A7299574D3}"/>
              </a:ext>
            </a:extLst>
          </p:cNvPr>
          <p:cNvSpPr>
            <a:spLocks noGrp="1"/>
          </p:cNvSpPr>
          <p:nvPr>
            <p:ph type="sldNum" sz="quarter" idx="12"/>
          </p:nvPr>
        </p:nvSpPr>
        <p:spPr/>
        <p:txBody>
          <a:bodyPr/>
          <a:lstStyle/>
          <a:p>
            <a:fld id="{B6F15528-21DE-4FAA-801E-634DDDAF4B2B}" type="slidenum">
              <a:rPr lang="en-US" smtClean="0"/>
              <a:t>49</a:t>
            </a:fld>
            <a:endParaRPr lang="en-US"/>
          </a:p>
        </p:txBody>
      </p:sp>
    </p:spTree>
    <p:extLst>
      <p:ext uri="{BB962C8B-B14F-4D97-AF65-F5344CB8AC3E}">
        <p14:creationId xmlns:p14="http://schemas.microsoft.com/office/powerpoint/2010/main" val="381925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C3C2-9AD3-4D71-A832-54457CED565D}"/>
              </a:ext>
            </a:extLst>
          </p:cNvPr>
          <p:cNvSpPr>
            <a:spLocks noGrp="1"/>
          </p:cNvSpPr>
          <p:nvPr>
            <p:ph type="title"/>
          </p:nvPr>
        </p:nvSpPr>
        <p:spPr/>
        <p:txBody>
          <a:bodyPr>
            <a:normAutofit/>
          </a:bodyPr>
          <a:lstStyle/>
          <a:p>
            <a:r>
              <a:rPr lang="en-US" sz="4400" dirty="0"/>
              <a:t>1. Data Analytics Process</a:t>
            </a:r>
          </a:p>
        </p:txBody>
      </p:sp>
      <p:sp>
        <p:nvSpPr>
          <p:cNvPr id="3" name="Content Placeholder 2">
            <a:extLst>
              <a:ext uri="{FF2B5EF4-FFF2-40B4-BE49-F238E27FC236}">
                <a16:creationId xmlns:a16="http://schemas.microsoft.com/office/drawing/2014/main" id="{905DB918-A874-4C73-A1DA-60A97693F294}"/>
              </a:ext>
            </a:extLst>
          </p:cNvPr>
          <p:cNvSpPr>
            <a:spLocks noGrp="1"/>
          </p:cNvSpPr>
          <p:nvPr>
            <p:ph idx="1"/>
          </p:nvPr>
        </p:nvSpPr>
        <p:spPr/>
        <p:txBody>
          <a:bodyPr/>
          <a:lstStyle/>
          <a:p>
            <a:pPr marL="31365" indent="0" algn="ctr">
              <a:buNone/>
            </a:pPr>
            <a:endParaRPr lang="en-US" sz="2800" b="1" dirty="0"/>
          </a:p>
          <a:p>
            <a:pPr marL="31365" indent="0" algn="ctr">
              <a:buNone/>
            </a:pPr>
            <a:r>
              <a:rPr lang="en-US" sz="3200" b="1" u="sng" dirty="0"/>
              <a:t>Description</a:t>
            </a:r>
          </a:p>
          <a:p>
            <a:pPr marL="31365" indent="0" algn="ctr">
              <a:buNone/>
            </a:pPr>
            <a:endParaRPr lang="en-US" dirty="0"/>
          </a:p>
          <a:p>
            <a:pPr marL="31365" indent="0">
              <a:buNone/>
            </a:pPr>
            <a:r>
              <a:rPr lang="en-US" sz="2400" dirty="0"/>
              <a:t>We use Data Analytics in everyday life without even knowing it. For e.g. : Going to a market to buy something . Your task is to give the example(s) of such a real-life situation where we use Data Analytics and link it with the data analytics process.</a:t>
            </a:r>
          </a:p>
        </p:txBody>
      </p:sp>
      <p:sp>
        <p:nvSpPr>
          <p:cNvPr id="4" name="Slide Number Placeholder 3">
            <a:extLst>
              <a:ext uri="{FF2B5EF4-FFF2-40B4-BE49-F238E27FC236}">
                <a16:creationId xmlns:a16="http://schemas.microsoft.com/office/drawing/2014/main" id="{30EB4F95-8C4A-4F64-A0ED-30417D007D7F}"/>
              </a:ext>
            </a:extLst>
          </p:cNvPr>
          <p:cNvSpPr>
            <a:spLocks noGrp="1"/>
          </p:cNvSpPr>
          <p:nvPr>
            <p:ph type="sldNum" sz="quarter" idx="12"/>
          </p:nvPr>
        </p:nvSpPr>
        <p:spPr/>
        <p:txBody>
          <a:bodyPr/>
          <a:lstStyle/>
          <a:p>
            <a:fld id="{B6F15528-21DE-4FAA-801E-634DDDAF4B2B}" type="slidenum">
              <a:rPr lang="en-US" smtClean="0"/>
              <a:t>5</a:t>
            </a:fld>
            <a:endParaRPr lang="en-US" dirty="0"/>
          </a:p>
        </p:txBody>
      </p:sp>
    </p:spTree>
    <p:extLst>
      <p:ext uri="{BB962C8B-B14F-4D97-AF65-F5344CB8AC3E}">
        <p14:creationId xmlns:p14="http://schemas.microsoft.com/office/powerpoint/2010/main" val="3339361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ED544-638C-4378-A67F-36CF11348880}"/>
              </a:ext>
            </a:extLst>
          </p:cNvPr>
          <p:cNvSpPr>
            <a:spLocks noGrp="1"/>
          </p:cNvSpPr>
          <p:nvPr>
            <p:ph idx="1"/>
          </p:nvPr>
        </p:nvSpPr>
        <p:spPr>
          <a:xfrm>
            <a:off x="582544" y="1524000"/>
            <a:ext cx="6600524" cy="6969762"/>
          </a:xfrm>
        </p:spPr>
        <p:txBody>
          <a:bodyPr>
            <a:normAutofit/>
          </a:bodyPr>
          <a:lstStyle/>
          <a:p>
            <a:pPr marL="31365" indent="0">
              <a:buNone/>
            </a:pPr>
            <a:r>
              <a:rPr lang="en-US" sz="2000" b="1" dirty="0"/>
              <a:t>E. Position Tier Analysis: </a:t>
            </a:r>
            <a:r>
              <a:rPr lang="en-US" sz="2000" dirty="0"/>
              <a:t>Different positions within a company often have different tiers or levels. </a:t>
            </a:r>
            <a:br>
              <a:rPr lang="en-US" sz="2000" dirty="0"/>
            </a:br>
            <a:br>
              <a:rPr lang="en-US" sz="2000" dirty="0"/>
            </a:br>
            <a:r>
              <a:rPr lang="en-US" sz="2000" dirty="0"/>
              <a:t>Task: Use a chart or graph to represent the different position tiers within the company. This will help you understand the distribution of positions across different tiers.</a:t>
            </a:r>
          </a:p>
        </p:txBody>
      </p:sp>
      <p:pic>
        <p:nvPicPr>
          <p:cNvPr id="5" name="Picture 4">
            <a:extLst>
              <a:ext uri="{FF2B5EF4-FFF2-40B4-BE49-F238E27FC236}">
                <a16:creationId xmlns:a16="http://schemas.microsoft.com/office/drawing/2014/main" id="{930001CC-9FF5-40DC-AD2B-6577CF28650E}"/>
              </a:ext>
            </a:extLst>
          </p:cNvPr>
          <p:cNvPicPr>
            <a:picLocks noChangeAspect="1"/>
          </p:cNvPicPr>
          <p:nvPr/>
        </p:nvPicPr>
        <p:blipFill>
          <a:blip r:embed="rId2"/>
          <a:stretch>
            <a:fillRect/>
          </a:stretch>
        </p:blipFill>
        <p:spPr>
          <a:xfrm>
            <a:off x="1201261" y="4343400"/>
            <a:ext cx="5363090" cy="3014140"/>
          </a:xfrm>
          <a:prstGeom prst="rect">
            <a:avLst/>
          </a:prstGeom>
        </p:spPr>
      </p:pic>
      <p:sp>
        <p:nvSpPr>
          <p:cNvPr id="2" name="Slide Number Placeholder 1">
            <a:extLst>
              <a:ext uri="{FF2B5EF4-FFF2-40B4-BE49-F238E27FC236}">
                <a16:creationId xmlns:a16="http://schemas.microsoft.com/office/drawing/2014/main" id="{28B9E694-11FD-4902-88A2-095FC1E84E75}"/>
              </a:ext>
            </a:extLst>
          </p:cNvPr>
          <p:cNvSpPr>
            <a:spLocks noGrp="1"/>
          </p:cNvSpPr>
          <p:nvPr>
            <p:ph type="sldNum" sz="quarter" idx="12"/>
          </p:nvPr>
        </p:nvSpPr>
        <p:spPr/>
        <p:txBody>
          <a:bodyPr/>
          <a:lstStyle/>
          <a:p>
            <a:fld id="{B6F15528-21DE-4FAA-801E-634DDDAF4B2B}" type="slidenum">
              <a:rPr lang="en-US" smtClean="0"/>
              <a:t>50</a:t>
            </a:fld>
            <a:endParaRPr lang="en-US"/>
          </a:p>
        </p:txBody>
      </p:sp>
    </p:spTree>
    <p:extLst>
      <p:ext uri="{BB962C8B-B14F-4D97-AF65-F5344CB8AC3E}">
        <p14:creationId xmlns:p14="http://schemas.microsoft.com/office/powerpoint/2010/main" val="3196199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9D9A2-10DC-48F9-84C2-75F08A1327E3}"/>
              </a:ext>
            </a:extLst>
          </p:cNvPr>
          <p:cNvSpPr>
            <a:spLocks noGrp="1"/>
          </p:cNvSpPr>
          <p:nvPr>
            <p:ph idx="1"/>
          </p:nvPr>
        </p:nvSpPr>
        <p:spPr>
          <a:xfrm>
            <a:off x="582544" y="381001"/>
            <a:ext cx="6600524" cy="8112762"/>
          </a:xfrm>
        </p:spPr>
        <p:txBody>
          <a:bodyPr>
            <a:normAutofit/>
          </a:bodyPr>
          <a:lstStyle/>
          <a:p>
            <a:pPr marL="31365" indent="0" algn="ctr">
              <a:buNone/>
            </a:pPr>
            <a:r>
              <a:rPr lang="en-US" sz="3200" b="1" u="sng" dirty="0"/>
              <a:t>Analysis</a:t>
            </a:r>
          </a:p>
          <a:p>
            <a:pPr marL="31365" indent="0">
              <a:buNone/>
            </a:pPr>
            <a:endParaRPr lang="en-US" sz="2000" dirty="0"/>
          </a:p>
          <a:p>
            <a:pPr marL="31365" indent="0">
              <a:buNone/>
            </a:pPr>
            <a:endParaRPr lang="en-US" sz="2000" dirty="0"/>
          </a:p>
          <a:p>
            <a:pPr marL="31365" indent="0">
              <a:buNone/>
            </a:pPr>
            <a:r>
              <a:rPr lang="en-US" sz="2000" dirty="0"/>
              <a:t>1. There are 2563 Males hired for different roles in the company While there are only 1855 Females hired for different roles in the company.</a:t>
            </a:r>
            <a:br>
              <a:rPr lang="en-US" sz="2000" dirty="0"/>
            </a:br>
            <a:r>
              <a:rPr lang="en-US" sz="2000" dirty="0"/>
              <a:t> </a:t>
            </a:r>
          </a:p>
          <a:p>
            <a:pPr marL="31365" indent="0">
              <a:buNone/>
            </a:pPr>
            <a:r>
              <a:rPr lang="en-US" sz="2000" dirty="0"/>
              <a:t>2. The average salary offered by this company is 49983.03.</a:t>
            </a:r>
            <a:br>
              <a:rPr lang="en-US" sz="2000" dirty="0"/>
            </a:br>
            <a:endParaRPr lang="en-US" sz="2000" dirty="0"/>
          </a:p>
          <a:p>
            <a:pPr marL="31365" indent="0">
              <a:buNone/>
            </a:pPr>
            <a:r>
              <a:rPr lang="en-US" sz="2000" dirty="0"/>
              <a:t>3. The highest number of salary is offered in General Management with around 58722.1 (for both hired + rejected).</a:t>
            </a:r>
            <a:br>
              <a:rPr lang="en-US" sz="2000" dirty="0"/>
            </a:br>
            <a:r>
              <a:rPr lang="en-US" sz="2000" dirty="0"/>
              <a:t>The highest number of salary is offered in General Management with around 60810.2 (for hired).</a:t>
            </a:r>
            <a:br>
              <a:rPr lang="en-US" sz="2000" dirty="0"/>
            </a:br>
            <a:endParaRPr lang="en-US" sz="2000" dirty="0"/>
          </a:p>
          <a:p>
            <a:pPr marL="31365" indent="0">
              <a:buNone/>
            </a:pPr>
            <a:r>
              <a:rPr lang="en-US" sz="2000" dirty="0"/>
              <a:t>4. The Highest number of people were working in the Operations Department i.e. 1843 which accounts for almost 39% of the total workforce of the company.</a:t>
            </a:r>
            <a:br>
              <a:rPr lang="en-US" sz="2000" dirty="0"/>
            </a:br>
            <a:endParaRPr lang="en-US" sz="2000" dirty="0"/>
          </a:p>
          <a:p>
            <a:pPr marL="31365" indent="0">
              <a:buNone/>
            </a:pPr>
            <a:r>
              <a:rPr lang="en-US" sz="2000" dirty="0"/>
              <a:t>5. the c9 post has the highest number of openings i.e. 1239 which accounts for 25% of the total job openings of the company/firm</a:t>
            </a:r>
          </a:p>
        </p:txBody>
      </p:sp>
      <p:sp>
        <p:nvSpPr>
          <p:cNvPr id="2" name="Slide Number Placeholder 1">
            <a:extLst>
              <a:ext uri="{FF2B5EF4-FFF2-40B4-BE49-F238E27FC236}">
                <a16:creationId xmlns:a16="http://schemas.microsoft.com/office/drawing/2014/main" id="{2A492B46-4636-499A-8FB6-8C3D3B14DE07}"/>
              </a:ext>
            </a:extLst>
          </p:cNvPr>
          <p:cNvSpPr>
            <a:spLocks noGrp="1"/>
          </p:cNvSpPr>
          <p:nvPr>
            <p:ph type="sldNum" sz="quarter" idx="12"/>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369597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C6184-8E5C-489D-BCFC-D36AC4B3C527}"/>
              </a:ext>
            </a:extLst>
          </p:cNvPr>
          <p:cNvSpPr>
            <a:spLocks noGrp="1"/>
          </p:cNvSpPr>
          <p:nvPr>
            <p:ph idx="1"/>
          </p:nvPr>
        </p:nvSpPr>
        <p:spPr>
          <a:xfrm>
            <a:off x="582544" y="1981201"/>
            <a:ext cx="6600524" cy="6512562"/>
          </a:xfrm>
        </p:spPr>
        <p:txBody>
          <a:bodyPr>
            <a:normAutofit/>
          </a:bodyPr>
          <a:lstStyle/>
          <a:p>
            <a:pPr marL="31365" indent="0" algn="ctr">
              <a:buNone/>
            </a:pPr>
            <a:r>
              <a:rPr lang="en-US" sz="3200" b="1" u="sng" dirty="0"/>
              <a:t>Conclusion</a:t>
            </a:r>
          </a:p>
          <a:p>
            <a:pPr marL="31365" indent="0">
              <a:buNone/>
            </a:pPr>
            <a:endParaRPr lang="en-US" sz="2000" dirty="0"/>
          </a:p>
          <a:p>
            <a:pPr marL="31365" indent="0">
              <a:buNone/>
            </a:pPr>
            <a:r>
              <a:rPr lang="en-US" sz="2000" dirty="0"/>
              <a:t>Through this project, I successfully analyzed the company's hiring data to uncover critical insights such as gender distribution, average salary, and departmental hiring patterns. By cleaning the data, handling outliers, and creating meaningful visualizations, I gained a deeper understanding of how data analytics can reveal trends and inefficiencies in the hiring process. This analysis not only highlighted the importance of data-driven decision-making but also demonstrated how such insights can help optimize recruitment strategies and improve overall organizational efficiency.</a:t>
            </a:r>
          </a:p>
        </p:txBody>
      </p:sp>
      <p:sp>
        <p:nvSpPr>
          <p:cNvPr id="2" name="Slide Number Placeholder 1">
            <a:extLst>
              <a:ext uri="{FF2B5EF4-FFF2-40B4-BE49-F238E27FC236}">
                <a16:creationId xmlns:a16="http://schemas.microsoft.com/office/drawing/2014/main" id="{8F2BB115-A657-4F91-B24E-B93439CE41BB}"/>
              </a:ext>
            </a:extLst>
          </p:cNvPr>
          <p:cNvSpPr>
            <a:spLocks noGrp="1"/>
          </p:cNvSpPr>
          <p:nvPr>
            <p:ph type="sldNum" sz="quarter" idx="12"/>
          </p:nvPr>
        </p:nvSpPr>
        <p:spPr/>
        <p:txBody>
          <a:bodyPr/>
          <a:lstStyle/>
          <a:p>
            <a:fld id="{B6F15528-21DE-4FAA-801E-634DDDAF4B2B}" type="slidenum">
              <a:rPr lang="en-US" smtClean="0"/>
              <a:t>52</a:t>
            </a:fld>
            <a:endParaRPr lang="en-US"/>
          </a:p>
        </p:txBody>
      </p:sp>
    </p:spTree>
    <p:extLst>
      <p:ext uri="{BB962C8B-B14F-4D97-AF65-F5344CB8AC3E}">
        <p14:creationId xmlns:p14="http://schemas.microsoft.com/office/powerpoint/2010/main" val="142632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0BF-B13B-4177-A445-5B42B1963DC5}"/>
              </a:ext>
            </a:extLst>
          </p:cNvPr>
          <p:cNvSpPr>
            <a:spLocks noGrp="1"/>
          </p:cNvSpPr>
          <p:nvPr>
            <p:ph type="title"/>
          </p:nvPr>
        </p:nvSpPr>
        <p:spPr>
          <a:xfrm>
            <a:off x="582544" y="152400"/>
            <a:ext cx="6600524" cy="1600201"/>
          </a:xfrm>
        </p:spPr>
        <p:txBody>
          <a:bodyPr>
            <a:normAutofit/>
          </a:bodyPr>
          <a:lstStyle/>
          <a:p>
            <a:r>
              <a:rPr lang="en-US" sz="4400" dirty="0"/>
              <a:t>5. IMDB Movie Analysis</a:t>
            </a:r>
          </a:p>
        </p:txBody>
      </p:sp>
      <p:sp>
        <p:nvSpPr>
          <p:cNvPr id="3" name="Content Placeholder 2">
            <a:extLst>
              <a:ext uri="{FF2B5EF4-FFF2-40B4-BE49-F238E27FC236}">
                <a16:creationId xmlns:a16="http://schemas.microsoft.com/office/drawing/2014/main" id="{73EB1D47-61A7-4A59-A467-CAC070839D1F}"/>
              </a:ext>
            </a:extLst>
          </p:cNvPr>
          <p:cNvSpPr>
            <a:spLocks noGrp="1"/>
          </p:cNvSpPr>
          <p:nvPr>
            <p:ph idx="1"/>
          </p:nvPr>
        </p:nvSpPr>
        <p:spPr>
          <a:xfrm>
            <a:off x="228600" y="1752600"/>
            <a:ext cx="7315200" cy="8153399"/>
          </a:xfrm>
        </p:spPr>
        <p:txBody>
          <a:bodyPr>
            <a:normAutofit lnSpcReduction="10000"/>
          </a:bodyPr>
          <a:lstStyle/>
          <a:p>
            <a:pPr marL="31365" indent="0" algn="ctr">
              <a:buNone/>
            </a:pPr>
            <a:r>
              <a:rPr lang="en-US" sz="3500" b="1" u="sng" dirty="0"/>
              <a:t>Description</a:t>
            </a:r>
          </a:p>
          <a:p>
            <a:pPr marL="31365" indent="0">
              <a:buNone/>
            </a:pPr>
            <a:endParaRPr lang="en-US" dirty="0"/>
          </a:p>
          <a:p>
            <a:pPr marL="31365" indent="0">
              <a:buNone/>
            </a:pPr>
            <a:r>
              <a:rPr lang="en-US" sz="2000" dirty="0"/>
              <a:t>This project explores the factors that contribute to a movie's success on IMDB, with success defined by achieving high ratings. By analyzing various aspects of movies such as genre, duration, language, director, and budget, the project aims to uncover patterns and relationships that influence audience ratings. The insights gained from this analysis can help movie producers, directors, and investors understand which elements are most likely to lead to successful films, allowing them to make more informed decisions in future projects. The project combines data cleaning, statistical analysis, and visualization techniques to provide a comprehensive understanding of the factors driving movie success on IMDB.</a:t>
            </a:r>
          </a:p>
          <a:p>
            <a:pPr marL="31365" indent="0">
              <a:buNone/>
            </a:pPr>
            <a:r>
              <a:rPr lang="en-US" sz="2000" dirty="0"/>
              <a:t> I started by cleaning the IMDB Movies dataset, handling missing values, removing duplicates, and ensuring data consistency. For the analysis, I used Excel to calculate descriptive statistics (mean, median, variance) and performed correlation analysis between key variables like genre, duration, language, director, and budget with IMDB ratings. </a:t>
            </a:r>
          </a:p>
          <a:p>
            <a:pPr marL="31365" indent="0">
              <a:buNone/>
            </a:pPr>
            <a:r>
              <a:rPr lang="en-US" sz="2000" dirty="0"/>
              <a:t>Microsoft Excel 2021: Utilized for data cleaning, statistical analysis, and visualization. Excel was used to calculate descriptive statistics, perform correlation analysis, create various charts (e.g., bar charts, scatter plots), and compile the final report with visual aids. Excel’s powerful functions and tools made it the ideal software for analyzing and presenting the IMDB Movies dataset effectively.</a:t>
            </a:r>
          </a:p>
        </p:txBody>
      </p:sp>
      <p:sp>
        <p:nvSpPr>
          <p:cNvPr id="4" name="Slide Number Placeholder 3">
            <a:extLst>
              <a:ext uri="{FF2B5EF4-FFF2-40B4-BE49-F238E27FC236}">
                <a16:creationId xmlns:a16="http://schemas.microsoft.com/office/drawing/2014/main" id="{1ED244C6-3923-4C31-A986-500F7E37F8F8}"/>
              </a:ext>
            </a:extLst>
          </p:cNvPr>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3499147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C07B7-1313-4D27-A4E1-69675543B4F8}"/>
              </a:ext>
            </a:extLst>
          </p:cNvPr>
          <p:cNvSpPr>
            <a:spLocks noGrp="1"/>
          </p:cNvSpPr>
          <p:nvPr>
            <p:ph idx="1"/>
          </p:nvPr>
        </p:nvSpPr>
        <p:spPr>
          <a:xfrm>
            <a:off x="228600" y="228600"/>
            <a:ext cx="7315200" cy="9601199"/>
          </a:xfrm>
        </p:spPr>
        <p:txBody>
          <a:bodyPr>
            <a:normAutofit fontScale="92500" lnSpcReduction="10000"/>
          </a:bodyPr>
          <a:lstStyle/>
          <a:p>
            <a:pPr marL="31365" indent="0" algn="ctr">
              <a:buNone/>
            </a:pPr>
            <a:r>
              <a:rPr lang="en-US" sz="3200" b="1" u="sng" dirty="0"/>
              <a:t>The Problem</a:t>
            </a:r>
          </a:p>
          <a:p>
            <a:pPr marL="31365" indent="0" algn="ctr">
              <a:buNone/>
            </a:pPr>
            <a:endParaRPr lang="en-US" sz="3200" b="1" u="sng" dirty="0"/>
          </a:p>
          <a:p>
            <a:pPr marL="31365" indent="0">
              <a:buNone/>
            </a:pPr>
            <a:r>
              <a:rPr lang="en-US" sz="2000" b="1" dirty="0"/>
              <a:t>A. Movie Genre Analysis: </a:t>
            </a:r>
            <a:r>
              <a:rPr lang="en-US" sz="2000" dirty="0"/>
              <a:t>Analyze the distribution of movie genres and their impact on the IMDB score.</a:t>
            </a:r>
          </a:p>
          <a:p>
            <a:pPr marL="31365" indent="0">
              <a:buNone/>
            </a:pPr>
            <a:r>
              <a:rPr lang="en-US" sz="2000" dirty="0"/>
              <a:t>Task: Determine the most common genres of movies in the dataset. Then, for each genre, calculate descriptive statistics (mean, median, mode, range, variance, standard deviation) of the IMDB scores.</a:t>
            </a:r>
          </a:p>
          <a:p>
            <a:pPr marL="31365" indent="0">
              <a:buNone/>
            </a:pPr>
            <a:endParaRPr lang="en-US" sz="2000" dirty="0"/>
          </a:p>
          <a:p>
            <a:pPr marL="31365" indent="0">
              <a:buNone/>
            </a:pPr>
            <a:r>
              <a:rPr lang="en-US" sz="2000" b="1" dirty="0"/>
              <a:t>B. Movie Duration Analysis: </a:t>
            </a:r>
            <a:r>
              <a:rPr lang="en-US" sz="2000" dirty="0"/>
              <a:t>Analyze the distribution of movie durations and its impact on the IMDB score.</a:t>
            </a:r>
          </a:p>
          <a:p>
            <a:pPr marL="31365" indent="0">
              <a:buNone/>
            </a:pPr>
            <a:r>
              <a:rPr lang="en-US" sz="2000" dirty="0"/>
              <a:t>Task: Analyze the distribution of movie durations and identify the relationship between movie duration and IMDB score.</a:t>
            </a:r>
          </a:p>
          <a:p>
            <a:pPr marL="31365" indent="0">
              <a:buNone/>
            </a:pPr>
            <a:endParaRPr lang="en-US" sz="2000" dirty="0"/>
          </a:p>
          <a:p>
            <a:pPr marL="31365" indent="0">
              <a:buNone/>
            </a:pPr>
            <a:r>
              <a:rPr lang="en-US" sz="2000" dirty="0"/>
              <a:t>C</a:t>
            </a:r>
            <a:r>
              <a:rPr lang="en-US" sz="2000" b="1" dirty="0"/>
              <a:t>. Language Analysis: Situation: </a:t>
            </a:r>
            <a:r>
              <a:rPr lang="en-US" sz="2000" dirty="0"/>
              <a:t>Examine the distribution of movies based on their language.</a:t>
            </a:r>
          </a:p>
          <a:p>
            <a:pPr marL="31365" indent="0">
              <a:buNone/>
            </a:pPr>
            <a:r>
              <a:rPr lang="en-US" sz="2000" dirty="0"/>
              <a:t>Task: Determine the most common languages used in movies and analyze their impact on the IMDB score using descriptive statistics.</a:t>
            </a:r>
          </a:p>
          <a:p>
            <a:pPr marL="31365" indent="0">
              <a:buNone/>
            </a:pPr>
            <a:endParaRPr lang="en-US" sz="2000" dirty="0"/>
          </a:p>
          <a:p>
            <a:pPr marL="31365" indent="0">
              <a:buNone/>
            </a:pPr>
            <a:r>
              <a:rPr lang="en-US" sz="2000" b="1" dirty="0"/>
              <a:t>D. Director Analysis: </a:t>
            </a:r>
            <a:r>
              <a:rPr lang="en-US" sz="2000" dirty="0"/>
              <a:t>Influence of directors on movie ratings.</a:t>
            </a:r>
          </a:p>
          <a:p>
            <a:pPr marL="31365" indent="0">
              <a:buNone/>
            </a:pPr>
            <a:r>
              <a:rPr lang="en-US" sz="2000" dirty="0"/>
              <a:t>Task: Identify the top directors based on their average IMDB score and analyze their contribution to the success of movies using percentile calculations.</a:t>
            </a:r>
          </a:p>
          <a:p>
            <a:pPr marL="31365" indent="0">
              <a:buNone/>
            </a:pPr>
            <a:endParaRPr lang="en-US" sz="2000" dirty="0"/>
          </a:p>
          <a:p>
            <a:pPr marL="31365" indent="0">
              <a:buNone/>
            </a:pPr>
            <a:r>
              <a:rPr lang="en-US" sz="2000" b="1" dirty="0"/>
              <a:t>E. Budget Analysis: </a:t>
            </a:r>
            <a:r>
              <a:rPr lang="en-US" sz="2000" dirty="0"/>
              <a:t>Explore the relationship between movie budgets and their financial success.</a:t>
            </a:r>
          </a:p>
          <a:p>
            <a:pPr marL="31365" indent="0">
              <a:buNone/>
            </a:pPr>
            <a:r>
              <a:rPr lang="en-US" sz="2000" dirty="0"/>
              <a:t>Task: Analyze the correlation between movie budgets and gross earnings, and identify the movies with the highest profit margin.</a:t>
            </a:r>
          </a:p>
          <a:p>
            <a:pPr marL="31365" indent="0">
              <a:buNone/>
            </a:pPr>
            <a:endParaRPr lang="en-US" dirty="0"/>
          </a:p>
        </p:txBody>
      </p:sp>
      <p:sp>
        <p:nvSpPr>
          <p:cNvPr id="2" name="Slide Number Placeholder 1">
            <a:extLst>
              <a:ext uri="{FF2B5EF4-FFF2-40B4-BE49-F238E27FC236}">
                <a16:creationId xmlns:a16="http://schemas.microsoft.com/office/drawing/2014/main" id="{8A9218B7-617D-47CD-8953-34EEBB994B50}"/>
              </a:ext>
            </a:extLst>
          </p:cNvPr>
          <p:cNvSpPr>
            <a:spLocks noGrp="1"/>
          </p:cNvSpPr>
          <p:nvPr>
            <p:ph type="sldNum" sz="quarter" idx="12"/>
          </p:nvPr>
        </p:nvSpPr>
        <p:spPr/>
        <p:txBody>
          <a:bodyPr/>
          <a:lstStyle/>
          <a:p>
            <a:fld id="{B6F15528-21DE-4FAA-801E-634DDDAF4B2B}" type="slidenum">
              <a:rPr lang="en-US" smtClean="0"/>
              <a:t>54</a:t>
            </a:fld>
            <a:endParaRPr lang="en-US"/>
          </a:p>
        </p:txBody>
      </p:sp>
    </p:spTree>
    <p:extLst>
      <p:ext uri="{BB962C8B-B14F-4D97-AF65-F5344CB8AC3E}">
        <p14:creationId xmlns:p14="http://schemas.microsoft.com/office/powerpoint/2010/main" val="1932254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3208C-847A-4801-A57A-1D4E2B8EF6A9}"/>
              </a:ext>
            </a:extLst>
          </p:cNvPr>
          <p:cNvSpPr>
            <a:spLocks noGrp="1"/>
          </p:cNvSpPr>
          <p:nvPr>
            <p:ph idx="1"/>
          </p:nvPr>
        </p:nvSpPr>
        <p:spPr>
          <a:xfrm>
            <a:off x="582544" y="381000"/>
            <a:ext cx="6600524" cy="9296399"/>
          </a:xfrm>
        </p:spPr>
        <p:txBody>
          <a:bodyPr/>
          <a:lstStyle/>
          <a:p>
            <a:pPr marL="31365" indent="0" algn="ctr">
              <a:buNone/>
            </a:pPr>
            <a:r>
              <a:rPr lang="en-US" sz="3200" b="1" u="sng" dirty="0"/>
              <a:t>Design</a:t>
            </a:r>
          </a:p>
          <a:p>
            <a:pPr marL="31365" indent="0">
              <a:buNone/>
            </a:pPr>
            <a:br>
              <a:rPr lang="en-US" dirty="0"/>
            </a:br>
            <a:endParaRPr lang="en-US" dirty="0"/>
          </a:p>
          <a:p>
            <a:pPr marL="31365" indent="0">
              <a:buNone/>
            </a:pPr>
            <a:r>
              <a:rPr lang="en-US" sz="2000" dirty="0"/>
              <a:t>1. First, I made a copy of the raw data to work on, ensuring that any changes made would not affect the original dataset.  </a:t>
            </a:r>
            <a:br>
              <a:rPr lang="en-US" sz="2000" dirty="0"/>
            </a:br>
            <a:endParaRPr lang="en-US" sz="2000" dirty="0"/>
          </a:p>
          <a:p>
            <a:pPr marL="31365" indent="0">
              <a:buNone/>
            </a:pPr>
            <a:r>
              <a:rPr lang="en-US" sz="2000" dirty="0"/>
              <a:t>2. Next, I dropped columns that were unnecessary for the analysis.  </a:t>
            </a:r>
            <a:br>
              <a:rPr lang="en-US" sz="2000" dirty="0"/>
            </a:br>
            <a:endParaRPr lang="en-US" sz="2000" dirty="0"/>
          </a:p>
          <a:p>
            <a:pPr marL="31365" indent="0">
              <a:buNone/>
            </a:pPr>
            <a:r>
              <a:rPr lang="en-US" sz="2000" dirty="0"/>
              <a:t>3. Columns like 'Color', '</a:t>
            </a:r>
            <a:r>
              <a:rPr lang="en-US" sz="2000" dirty="0" err="1"/>
              <a:t>director_facebook_likes</a:t>
            </a:r>
            <a:r>
              <a:rPr lang="en-US" sz="2000" dirty="0"/>
              <a:t>', 'actor_3_facebook_likes', 'actor_2_name', 'actor_1_facebook_likes', '</a:t>
            </a:r>
            <a:r>
              <a:rPr lang="en-US" sz="2000" dirty="0" err="1"/>
              <a:t>cast_total_facebook_likes</a:t>
            </a:r>
            <a:r>
              <a:rPr lang="en-US" sz="2000" dirty="0"/>
              <a:t>', 'actor_3_name', '</a:t>
            </a:r>
            <a:r>
              <a:rPr lang="en-US" sz="2000" dirty="0" err="1"/>
              <a:t>facenumber_in_posts</a:t>
            </a:r>
            <a:r>
              <a:rPr lang="en-US" sz="2000" dirty="0"/>
              <a:t>', '</a:t>
            </a:r>
            <a:r>
              <a:rPr lang="en-US" sz="2000" dirty="0" err="1"/>
              <a:t>plot_keywords</a:t>
            </a:r>
            <a:r>
              <a:rPr lang="en-US" sz="2000" dirty="0"/>
              <a:t>', '</a:t>
            </a:r>
            <a:r>
              <a:rPr lang="en-US" sz="2000" dirty="0" err="1"/>
              <a:t>movie_imdb_link</a:t>
            </a:r>
            <a:r>
              <a:rPr lang="en-US" sz="2000" dirty="0"/>
              <a:t>', '</a:t>
            </a:r>
            <a:r>
              <a:rPr lang="en-US" sz="2000" dirty="0" err="1"/>
              <a:t>content_rating</a:t>
            </a:r>
            <a:r>
              <a:rPr lang="en-US" sz="2000" dirty="0"/>
              <a:t>', 'actor_2_facebook_likes', '</a:t>
            </a:r>
            <a:r>
              <a:rPr lang="en-US" sz="2000" dirty="0" err="1"/>
              <a:t>aspect_ratio</a:t>
            </a:r>
            <a:r>
              <a:rPr lang="en-US" sz="2000" dirty="0"/>
              <a:t>', and '</a:t>
            </a:r>
            <a:r>
              <a:rPr lang="en-US" sz="2000" dirty="0" err="1"/>
              <a:t>movie_facebook_likes</a:t>
            </a:r>
            <a:r>
              <a:rPr lang="en-US" sz="2000" dirty="0"/>
              <a:t>' were deemed irrelevant and removed.  </a:t>
            </a:r>
            <a:br>
              <a:rPr lang="en-US" sz="2000" dirty="0"/>
            </a:br>
            <a:endParaRPr lang="en-US" sz="2000" dirty="0"/>
          </a:p>
          <a:p>
            <a:pPr marL="31365" indent="0">
              <a:buNone/>
            </a:pPr>
            <a:r>
              <a:rPr lang="en-US" sz="2000" dirty="0"/>
              <a:t>4. After removing irrelevant columns, I eliminated any rows with blank or NULL values in any column.  </a:t>
            </a:r>
            <a:br>
              <a:rPr lang="en-US" sz="2000" dirty="0"/>
            </a:br>
            <a:endParaRPr lang="en-US" sz="2000" dirty="0"/>
          </a:p>
          <a:p>
            <a:pPr marL="31365" indent="0">
              <a:buNone/>
            </a:pPr>
            <a:r>
              <a:rPr lang="en-US" sz="2000" dirty="0"/>
              <a:t>5. Lastly, I removed any duplicate values from the dataset using the 'Remove Duplicate Values' option in the 'Data' tab.</a:t>
            </a:r>
          </a:p>
          <a:p>
            <a:pPr marL="31365" indent="0">
              <a:buNone/>
            </a:pPr>
            <a:endParaRPr lang="en-US" dirty="0"/>
          </a:p>
          <a:p>
            <a:pPr marL="31365" indent="0">
              <a:buNone/>
            </a:pPr>
            <a:endParaRPr lang="en-US" dirty="0"/>
          </a:p>
        </p:txBody>
      </p:sp>
      <p:sp>
        <p:nvSpPr>
          <p:cNvPr id="2" name="Slide Number Placeholder 1">
            <a:extLst>
              <a:ext uri="{FF2B5EF4-FFF2-40B4-BE49-F238E27FC236}">
                <a16:creationId xmlns:a16="http://schemas.microsoft.com/office/drawing/2014/main" id="{D7360375-A974-41CD-A515-0F0278D0396B}"/>
              </a:ext>
            </a:extLst>
          </p:cNvPr>
          <p:cNvSpPr>
            <a:spLocks noGrp="1"/>
          </p:cNvSpPr>
          <p:nvPr>
            <p:ph type="sldNum" sz="quarter" idx="12"/>
          </p:nvPr>
        </p:nvSpPr>
        <p:spPr/>
        <p:txBody>
          <a:bodyPr/>
          <a:lstStyle/>
          <a:p>
            <a:fld id="{B6F15528-21DE-4FAA-801E-634DDDAF4B2B}" type="slidenum">
              <a:rPr lang="en-US" smtClean="0"/>
              <a:t>55</a:t>
            </a:fld>
            <a:endParaRPr lang="en-US"/>
          </a:p>
        </p:txBody>
      </p:sp>
    </p:spTree>
    <p:extLst>
      <p:ext uri="{BB962C8B-B14F-4D97-AF65-F5344CB8AC3E}">
        <p14:creationId xmlns:p14="http://schemas.microsoft.com/office/powerpoint/2010/main" val="2463785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47835-2D46-49B3-B9A2-32873A7A52F7}"/>
              </a:ext>
            </a:extLst>
          </p:cNvPr>
          <p:cNvSpPr>
            <a:spLocks noGrp="1"/>
          </p:cNvSpPr>
          <p:nvPr>
            <p:ph idx="1"/>
          </p:nvPr>
        </p:nvSpPr>
        <p:spPr>
          <a:xfrm>
            <a:off x="582544" y="353292"/>
            <a:ext cx="6600524" cy="8112762"/>
          </a:xfrm>
        </p:spPr>
        <p:txBody>
          <a:bodyPr/>
          <a:lstStyle/>
          <a:p>
            <a:pPr marL="31365" indent="0" algn="ctr">
              <a:buNone/>
            </a:pPr>
            <a:r>
              <a:rPr lang="en-US" sz="3200" b="1" u="sng" dirty="0"/>
              <a:t>Findings</a:t>
            </a:r>
          </a:p>
          <a:p>
            <a:pPr marL="31365" indent="0">
              <a:buNone/>
            </a:pPr>
            <a:endParaRPr lang="en-US" dirty="0"/>
          </a:p>
          <a:p>
            <a:pPr marL="31365" indent="0">
              <a:buNone/>
            </a:pPr>
            <a:r>
              <a:rPr lang="en-US" sz="2000" b="1" dirty="0"/>
              <a:t>A. Movie Genre Analysis: </a:t>
            </a:r>
            <a:r>
              <a:rPr lang="en-US" sz="2000" dirty="0"/>
              <a:t>Analyze the distribution of movie genres and their impact on the IMDB score. </a:t>
            </a:r>
          </a:p>
          <a:p>
            <a:pPr marL="31365" indent="0">
              <a:buNone/>
            </a:pPr>
            <a:r>
              <a:rPr lang="en-US" sz="2000" dirty="0"/>
              <a:t>Task: Determine the most common genres of movies in the dataset. Then, for each genre, calculate descriptive statistics (mean, median, mode, range, variance, standard deviation) of the IMDB scores.</a:t>
            </a:r>
          </a:p>
          <a:p>
            <a:pPr marL="31365" indent="0">
              <a:buNone/>
            </a:pPr>
            <a:endParaRPr lang="en-US" sz="2000" dirty="0"/>
          </a:p>
        </p:txBody>
      </p:sp>
      <p:pic>
        <p:nvPicPr>
          <p:cNvPr id="5" name="Picture 4">
            <a:extLst>
              <a:ext uri="{FF2B5EF4-FFF2-40B4-BE49-F238E27FC236}">
                <a16:creationId xmlns:a16="http://schemas.microsoft.com/office/drawing/2014/main" id="{B0C622AE-8CF5-4120-BC04-D69A11A9871C}"/>
              </a:ext>
            </a:extLst>
          </p:cNvPr>
          <p:cNvPicPr>
            <a:picLocks noChangeAspect="1"/>
          </p:cNvPicPr>
          <p:nvPr/>
        </p:nvPicPr>
        <p:blipFill>
          <a:blip r:embed="rId2"/>
          <a:stretch>
            <a:fillRect/>
          </a:stretch>
        </p:blipFill>
        <p:spPr>
          <a:xfrm>
            <a:off x="1295400" y="4038600"/>
            <a:ext cx="4851535" cy="2638677"/>
          </a:xfrm>
          <a:prstGeom prst="rect">
            <a:avLst/>
          </a:prstGeom>
        </p:spPr>
      </p:pic>
      <p:pic>
        <p:nvPicPr>
          <p:cNvPr id="7" name="Picture 6">
            <a:extLst>
              <a:ext uri="{FF2B5EF4-FFF2-40B4-BE49-F238E27FC236}">
                <a16:creationId xmlns:a16="http://schemas.microsoft.com/office/drawing/2014/main" id="{891BF8B9-A699-497E-A45D-9418247F4EB9}"/>
              </a:ext>
            </a:extLst>
          </p:cNvPr>
          <p:cNvPicPr>
            <a:picLocks noChangeAspect="1"/>
          </p:cNvPicPr>
          <p:nvPr/>
        </p:nvPicPr>
        <p:blipFill>
          <a:blip r:embed="rId3"/>
          <a:stretch>
            <a:fillRect/>
          </a:stretch>
        </p:blipFill>
        <p:spPr>
          <a:xfrm>
            <a:off x="2672962" y="7010400"/>
            <a:ext cx="2419688" cy="2248214"/>
          </a:xfrm>
          <a:prstGeom prst="rect">
            <a:avLst/>
          </a:prstGeom>
        </p:spPr>
      </p:pic>
      <p:sp>
        <p:nvSpPr>
          <p:cNvPr id="2" name="Slide Number Placeholder 1">
            <a:extLst>
              <a:ext uri="{FF2B5EF4-FFF2-40B4-BE49-F238E27FC236}">
                <a16:creationId xmlns:a16="http://schemas.microsoft.com/office/drawing/2014/main" id="{8B2E8A6A-640A-4C0D-A745-9CDE346ED0BC}"/>
              </a:ext>
            </a:extLst>
          </p:cNvPr>
          <p:cNvSpPr>
            <a:spLocks noGrp="1"/>
          </p:cNvSpPr>
          <p:nvPr>
            <p:ph type="sldNum" sz="quarter" idx="12"/>
          </p:nvPr>
        </p:nvSpPr>
        <p:spPr/>
        <p:txBody>
          <a:bodyPr/>
          <a:lstStyle/>
          <a:p>
            <a:fld id="{B6F15528-21DE-4FAA-801E-634DDDAF4B2B}" type="slidenum">
              <a:rPr lang="en-US" smtClean="0"/>
              <a:t>56</a:t>
            </a:fld>
            <a:endParaRPr lang="en-US"/>
          </a:p>
        </p:txBody>
      </p:sp>
    </p:spTree>
    <p:extLst>
      <p:ext uri="{BB962C8B-B14F-4D97-AF65-F5344CB8AC3E}">
        <p14:creationId xmlns:p14="http://schemas.microsoft.com/office/powerpoint/2010/main" val="450499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0762D7-B186-40AE-88A9-026A88FBC113}"/>
              </a:ext>
            </a:extLst>
          </p:cNvPr>
          <p:cNvSpPr>
            <a:spLocks noGrp="1"/>
          </p:cNvSpPr>
          <p:nvPr>
            <p:ph idx="1"/>
          </p:nvPr>
        </p:nvSpPr>
        <p:spPr>
          <a:xfrm>
            <a:off x="582544" y="990601"/>
            <a:ext cx="6600524" cy="7503162"/>
          </a:xfrm>
        </p:spPr>
        <p:txBody>
          <a:bodyPr>
            <a:normAutofit/>
          </a:bodyPr>
          <a:lstStyle/>
          <a:p>
            <a:pPr marL="31365" indent="0">
              <a:buNone/>
            </a:pPr>
            <a:r>
              <a:rPr lang="en-US" sz="2000" b="1" dirty="0"/>
              <a:t>B. Movie Duration Analysis: </a:t>
            </a:r>
            <a:r>
              <a:rPr lang="en-US" sz="2000" dirty="0"/>
              <a:t>Analyze the distribution of movie durations and its impact on the IMDB score. </a:t>
            </a:r>
          </a:p>
          <a:p>
            <a:pPr marL="31365" indent="0">
              <a:buNone/>
            </a:pPr>
            <a:r>
              <a:rPr lang="en-US" sz="2000" dirty="0"/>
              <a:t>Task: Analyze the distribution of movie durations and identify the relationship between movie duration and IMDB score</a:t>
            </a:r>
          </a:p>
        </p:txBody>
      </p:sp>
      <p:pic>
        <p:nvPicPr>
          <p:cNvPr id="5" name="Picture 4">
            <a:extLst>
              <a:ext uri="{FF2B5EF4-FFF2-40B4-BE49-F238E27FC236}">
                <a16:creationId xmlns:a16="http://schemas.microsoft.com/office/drawing/2014/main" id="{E8BC0189-BFB8-48AC-88A6-B24C9AA763B2}"/>
              </a:ext>
            </a:extLst>
          </p:cNvPr>
          <p:cNvPicPr>
            <a:picLocks noChangeAspect="1"/>
          </p:cNvPicPr>
          <p:nvPr/>
        </p:nvPicPr>
        <p:blipFill>
          <a:blip r:embed="rId2"/>
          <a:stretch>
            <a:fillRect/>
          </a:stretch>
        </p:blipFill>
        <p:spPr>
          <a:xfrm>
            <a:off x="1326351" y="3352800"/>
            <a:ext cx="5112908" cy="3014967"/>
          </a:xfrm>
          <a:prstGeom prst="rect">
            <a:avLst/>
          </a:prstGeom>
        </p:spPr>
      </p:pic>
      <p:pic>
        <p:nvPicPr>
          <p:cNvPr id="7" name="Picture 6">
            <a:extLst>
              <a:ext uri="{FF2B5EF4-FFF2-40B4-BE49-F238E27FC236}">
                <a16:creationId xmlns:a16="http://schemas.microsoft.com/office/drawing/2014/main" id="{F583AEA6-3009-4071-B472-738099E58ECF}"/>
              </a:ext>
            </a:extLst>
          </p:cNvPr>
          <p:cNvPicPr>
            <a:picLocks noChangeAspect="1"/>
          </p:cNvPicPr>
          <p:nvPr/>
        </p:nvPicPr>
        <p:blipFill>
          <a:blip r:embed="rId3"/>
          <a:stretch>
            <a:fillRect/>
          </a:stretch>
        </p:blipFill>
        <p:spPr>
          <a:xfrm>
            <a:off x="2215698" y="6883812"/>
            <a:ext cx="3334215" cy="1609950"/>
          </a:xfrm>
          <a:prstGeom prst="rect">
            <a:avLst/>
          </a:prstGeom>
        </p:spPr>
      </p:pic>
      <p:sp>
        <p:nvSpPr>
          <p:cNvPr id="2" name="Slide Number Placeholder 1">
            <a:extLst>
              <a:ext uri="{FF2B5EF4-FFF2-40B4-BE49-F238E27FC236}">
                <a16:creationId xmlns:a16="http://schemas.microsoft.com/office/drawing/2014/main" id="{D4C3BEC1-1317-45B3-BCBA-C2187EA9D5F8}"/>
              </a:ext>
            </a:extLst>
          </p:cNvPr>
          <p:cNvSpPr>
            <a:spLocks noGrp="1"/>
          </p:cNvSpPr>
          <p:nvPr>
            <p:ph type="sldNum" sz="quarter" idx="12"/>
          </p:nvPr>
        </p:nvSpPr>
        <p:spPr/>
        <p:txBody>
          <a:bodyPr/>
          <a:lstStyle/>
          <a:p>
            <a:fld id="{B6F15528-21DE-4FAA-801E-634DDDAF4B2B}" type="slidenum">
              <a:rPr lang="en-US" smtClean="0"/>
              <a:t>57</a:t>
            </a:fld>
            <a:endParaRPr lang="en-US"/>
          </a:p>
        </p:txBody>
      </p:sp>
    </p:spTree>
    <p:extLst>
      <p:ext uri="{BB962C8B-B14F-4D97-AF65-F5344CB8AC3E}">
        <p14:creationId xmlns:p14="http://schemas.microsoft.com/office/powerpoint/2010/main" val="1162646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A853-5694-4E6B-B87E-DEB4AB9C9B19}"/>
              </a:ext>
            </a:extLst>
          </p:cNvPr>
          <p:cNvSpPr>
            <a:spLocks noGrp="1"/>
          </p:cNvSpPr>
          <p:nvPr>
            <p:ph idx="1"/>
          </p:nvPr>
        </p:nvSpPr>
        <p:spPr>
          <a:xfrm>
            <a:off x="582544" y="1066799"/>
            <a:ext cx="6600524" cy="7426963"/>
          </a:xfrm>
        </p:spPr>
        <p:txBody>
          <a:bodyPr>
            <a:normAutofit/>
          </a:bodyPr>
          <a:lstStyle/>
          <a:p>
            <a:pPr marL="31365" indent="0">
              <a:buNone/>
            </a:pPr>
            <a:r>
              <a:rPr lang="en-US" sz="2000" b="1" dirty="0"/>
              <a:t>C. Language Analysis: Situation:</a:t>
            </a:r>
            <a:r>
              <a:rPr lang="en-US" sz="2000" dirty="0"/>
              <a:t> Examine the distribution of movies based on their language. </a:t>
            </a:r>
          </a:p>
          <a:p>
            <a:pPr marL="31365" indent="0">
              <a:buNone/>
            </a:pPr>
            <a:r>
              <a:rPr lang="en-US" sz="2000" dirty="0"/>
              <a:t>Task: Determine the most common languages used in movies and analyze their impact on the IMDB score using descriptive statistics.</a:t>
            </a:r>
          </a:p>
        </p:txBody>
      </p:sp>
      <p:pic>
        <p:nvPicPr>
          <p:cNvPr id="5" name="Picture 4">
            <a:extLst>
              <a:ext uri="{FF2B5EF4-FFF2-40B4-BE49-F238E27FC236}">
                <a16:creationId xmlns:a16="http://schemas.microsoft.com/office/drawing/2014/main" id="{8B61E988-3C10-4E36-8A05-DDC0F206B3D0}"/>
              </a:ext>
            </a:extLst>
          </p:cNvPr>
          <p:cNvPicPr>
            <a:picLocks noChangeAspect="1"/>
          </p:cNvPicPr>
          <p:nvPr/>
        </p:nvPicPr>
        <p:blipFill>
          <a:blip r:embed="rId2"/>
          <a:stretch>
            <a:fillRect/>
          </a:stretch>
        </p:blipFill>
        <p:spPr>
          <a:xfrm>
            <a:off x="1003616" y="4038600"/>
            <a:ext cx="5758379" cy="3942674"/>
          </a:xfrm>
          <a:prstGeom prst="rect">
            <a:avLst/>
          </a:prstGeom>
        </p:spPr>
      </p:pic>
      <p:sp>
        <p:nvSpPr>
          <p:cNvPr id="2" name="Slide Number Placeholder 1">
            <a:extLst>
              <a:ext uri="{FF2B5EF4-FFF2-40B4-BE49-F238E27FC236}">
                <a16:creationId xmlns:a16="http://schemas.microsoft.com/office/drawing/2014/main" id="{C2E1710F-D801-422E-A637-E4FBD62E5F59}"/>
              </a:ext>
            </a:extLst>
          </p:cNvPr>
          <p:cNvSpPr>
            <a:spLocks noGrp="1"/>
          </p:cNvSpPr>
          <p:nvPr>
            <p:ph type="sldNum" sz="quarter" idx="12"/>
          </p:nvPr>
        </p:nvSpPr>
        <p:spPr/>
        <p:txBody>
          <a:bodyPr/>
          <a:lstStyle/>
          <a:p>
            <a:fld id="{B6F15528-21DE-4FAA-801E-634DDDAF4B2B}" type="slidenum">
              <a:rPr lang="en-US" smtClean="0"/>
              <a:t>58</a:t>
            </a:fld>
            <a:endParaRPr lang="en-US"/>
          </a:p>
        </p:txBody>
      </p:sp>
    </p:spTree>
    <p:extLst>
      <p:ext uri="{BB962C8B-B14F-4D97-AF65-F5344CB8AC3E}">
        <p14:creationId xmlns:p14="http://schemas.microsoft.com/office/powerpoint/2010/main" val="2250930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C53DF-E6E7-4DAC-A938-BE89671A2FEE}"/>
              </a:ext>
            </a:extLst>
          </p:cNvPr>
          <p:cNvSpPr>
            <a:spLocks noGrp="1"/>
          </p:cNvSpPr>
          <p:nvPr>
            <p:ph idx="1"/>
          </p:nvPr>
        </p:nvSpPr>
        <p:spPr>
          <a:xfrm>
            <a:off x="582544" y="1371599"/>
            <a:ext cx="6600524" cy="7122163"/>
          </a:xfrm>
        </p:spPr>
        <p:txBody>
          <a:bodyPr>
            <a:normAutofit/>
          </a:bodyPr>
          <a:lstStyle/>
          <a:p>
            <a:pPr marL="31365" indent="0">
              <a:buNone/>
            </a:pPr>
            <a:r>
              <a:rPr lang="en-US" sz="2000" b="1" dirty="0"/>
              <a:t>D. Director Analysis: </a:t>
            </a:r>
            <a:r>
              <a:rPr lang="en-US" sz="2000" dirty="0"/>
              <a:t>Influence of directors on movie ratings. </a:t>
            </a:r>
          </a:p>
          <a:p>
            <a:pPr marL="31365" indent="0">
              <a:buNone/>
            </a:pPr>
            <a:r>
              <a:rPr lang="en-US" sz="2000" dirty="0"/>
              <a:t>Task: Identify the top directors based on their average IMDB score and analyze their contribution to the success of movies using percentile calculations.</a:t>
            </a:r>
          </a:p>
        </p:txBody>
      </p:sp>
      <p:pic>
        <p:nvPicPr>
          <p:cNvPr id="5" name="Picture 4">
            <a:extLst>
              <a:ext uri="{FF2B5EF4-FFF2-40B4-BE49-F238E27FC236}">
                <a16:creationId xmlns:a16="http://schemas.microsoft.com/office/drawing/2014/main" id="{AE46ED8D-1267-48DC-9B38-DB822E9BD746}"/>
              </a:ext>
            </a:extLst>
          </p:cNvPr>
          <p:cNvPicPr>
            <a:picLocks noChangeAspect="1"/>
          </p:cNvPicPr>
          <p:nvPr/>
        </p:nvPicPr>
        <p:blipFill>
          <a:blip r:embed="rId2"/>
          <a:stretch>
            <a:fillRect/>
          </a:stretch>
        </p:blipFill>
        <p:spPr>
          <a:xfrm>
            <a:off x="925165" y="3962400"/>
            <a:ext cx="5915282" cy="3648393"/>
          </a:xfrm>
          <a:prstGeom prst="rect">
            <a:avLst/>
          </a:prstGeom>
        </p:spPr>
      </p:pic>
      <p:sp>
        <p:nvSpPr>
          <p:cNvPr id="2" name="Slide Number Placeholder 1">
            <a:extLst>
              <a:ext uri="{FF2B5EF4-FFF2-40B4-BE49-F238E27FC236}">
                <a16:creationId xmlns:a16="http://schemas.microsoft.com/office/drawing/2014/main" id="{093BAB73-13B6-4B18-ACCF-6D40A7F707DC}"/>
              </a:ext>
            </a:extLst>
          </p:cNvPr>
          <p:cNvSpPr>
            <a:spLocks noGrp="1"/>
          </p:cNvSpPr>
          <p:nvPr>
            <p:ph type="sldNum" sz="quarter" idx="12"/>
          </p:nvPr>
        </p:nvSpPr>
        <p:spPr/>
        <p:txBody>
          <a:bodyPr/>
          <a:lstStyle/>
          <a:p>
            <a:fld id="{B6F15528-21DE-4FAA-801E-634DDDAF4B2B}" type="slidenum">
              <a:rPr lang="en-US" smtClean="0"/>
              <a:t>59</a:t>
            </a:fld>
            <a:endParaRPr lang="en-US"/>
          </a:p>
        </p:txBody>
      </p:sp>
    </p:spTree>
    <p:extLst>
      <p:ext uri="{BB962C8B-B14F-4D97-AF65-F5344CB8AC3E}">
        <p14:creationId xmlns:p14="http://schemas.microsoft.com/office/powerpoint/2010/main" val="348805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1C12C-A92A-4C61-B909-7B3665B9FF44}"/>
              </a:ext>
            </a:extLst>
          </p:cNvPr>
          <p:cNvSpPr>
            <a:spLocks noGrp="1"/>
          </p:cNvSpPr>
          <p:nvPr>
            <p:ph idx="1"/>
          </p:nvPr>
        </p:nvSpPr>
        <p:spPr>
          <a:xfrm>
            <a:off x="582544" y="1066800"/>
            <a:ext cx="6600524" cy="7426962"/>
          </a:xfrm>
        </p:spPr>
        <p:txBody>
          <a:bodyPr>
            <a:normAutofit lnSpcReduction="10000"/>
          </a:bodyPr>
          <a:lstStyle/>
          <a:p>
            <a:pPr marL="31365" indent="0" algn="ctr">
              <a:buNone/>
            </a:pPr>
            <a:r>
              <a:rPr lang="en-US" sz="3200" b="1" u="sng" dirty="0"/>
              <a:t>Design</a:t>
            </a:r>
          </a:p>
          <a:p>
            <a:pPr marL="31365" indent="0">
              <a:buNone/>
            </a:pPr>
            <a:r>
              <a:rPr lang="en-US" sz="2800" b="1" dirty="0"/>
              <a:t> </a:t>
            </a:r>
          </a:p>
          <a:p>
            <a:pPr marL="31365" indent="0">
              <a:buNone/>
            </a:pPr>
            <a:r>
              <a:rPr lang="en-US" sz="2400" dirty="0"/>
              <a:t>Real Life Scenario: Buying a Car </a:t>
            </a:r>
          </a:p>
          <a:p>
            <a:pPr marL="31365" indent="0">
              <a:buNone/>
            </a:pPr>
            <a:endParaRPr lang="en-US" sz="2400" dirty="0"/>
          </a:p>
          <a:p>
            <a:pPr marL="31365" indent="0">
              <a:buNone/>
            </a:pPr>
            <a:r>
              <a:rPr lang="en-US" sz="2000" b="1" dirty="0"/>
              <a:t>Plan </a:t>
            </a:r>
          </a:p>
          <a:p>
            <a:pPr marL="31365" indent="0">
              <a:buNone/>
            </a:pPr>
            <a:r>
              <a:rPr lang="en-US" sz="2000" dirty="0"/>
              <a:t>● Identify needs: I will determine what I need in a car (e.g., family car, sports car, fuel efficiency). </a:t>
            </a:r>
          </a:p>
          <a:p>
            <a:pPr marL="31365" indent="0">
              <a:buNone/>
            </a:pPr>
            <a:r>
              <a:rPr lang="en-US" sz="2000" dirty="0"/>
              <a:t>● Set a budget: Then decide how much I am willing to spend on the car. </a:t>
            </a:r>
          </a:p>
          <a:p>
            <a:pPr marL="31365" indent="0">
              <a:buNone/>
            </a:pPr>
            <a:r>
              <a:rPr lang="en-US" sz="2000" dirty="0"/>
              <a:t>● Research options: I will start researching different car models that meet my criteria. </a:t>
            </a:r>
          </a:p>
          <a:p>
            <a:pPr marL="31365" indent="0">
              <a:buNone/>
            </a:pPr>
            <a:endParaRPr lang="en-US" sz="2000" dirty="0"/>
          </a:p>
          <a:p>
            <a:pPr marL="31365" indent="0">
              <a:buNone/>
            </a:pPr>
            <a:r>
              <a:rPr lang="en-US" sz="2000" b="1" dirty="0"/>
              <a:t>Prepare </a:t>
            </a:r>
          </a:p>
          <a:p>
            <a:pPr marL="31365" indent="0">
              <a:buNone/>
            </a:pPr>
            <a:r>
              <a:rPr lang="en-US" sz="2000" dirty="0"/>
              <a:t>● Financing: Explore financing options such as loans, leases, or paying in cash. </a:t>
            </a:r>
          </a:p>
          <a:p>
            <a:pPr marL="31365" indent="0">
              <a:buNone/>
            </a:pPr>
            <a:r>
              <a:rPr lang="en-US" sz="2000" dirty="0"/>
              <a:t>● Gather information: Then I will collect data on different car models, including prices, features, reviews, and ratings.</a:t>
            </a:r>
          </a:p>
          <a:p>
            <a:pPr marL="31365" indent="0">
              <a:buNone/>
            </a:pPr>
            <a:r>
              <a:rPr lang="en-US" sz="2000" dirty="0"/>
              <a:t>● Check dealerships: Identify local dealerships or online platforms where I can purchase the car. </a:t>
            </a:r>
            <a:endParaRPr lang="en-US" sz="2000" b="1" dirty="0"/>
          </a:p>
        </p:txBody>
      </p:sp>
      <p:sp>
        <p:nvSpPr>
          <p:cNvPr id="2" name="Slide Number Placeholder 1">
            <a:extLst>
              <a:ext uri="{FF2B5EF4-FFF2-40B4-BE49-F238E27FC236}">
                <a16:creationId xmlns:a16="http://schemas.microsoft.com/office/drawing/2014/main" id="{ABDA59A7-E1FA-4A05-AC80-D19232A326F0}"/>
              </a:ext>
            </a:extLst>
          </p:cNvPr>
          <p:cNvSpPr>
            <a:spLocks noGrp="1"/>
          </p:cNvSpPr>
          <p:nvPr>
            <p:ph type="sldNum" sz="quarter" idx="12"/>
          </p:nvPr>
        </p:nvSpPr>
        <p:spPr/>
        <p:txBody>
          <a:bodyPr/>
          <a:lstStyle/>
          <a:p>
            <a:fld id="{B6F15528-21DE-4FAA-801E-634DDDAF4B2B}" type="slidenum">
              <a:rPr lang="en-US" smtClean="0"/>
              <a:t>6</a:t>
            </a:fld>
            <a:endParaRPr lang="en-US"/>
          </a:p>
        </p:txBody>
      </p:sp>
    </p:spTree>
    <p:extLst>
      <p:ext uri="{BB962C8B-B14F-4D97-AF65-F5344CB8AC3E}">
        <p14:creationId xmlns:p14="http://schemas.microsoft.com/office/powerpoint/2010/main" val="423755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5CBA49-8D9D-4522-BDAF-CF9D379351F6}"/>
              </a:ext>
            </a:extLst>
          </p:cNvPr>
          <p:cNvSpPr>
            <a:spLocks noGrp="1"/>
          </p:cNvSpPr>
          <p:nvPr>
            <p:ph idx="1"/>
          </p:nvPr>
        </p:nvSpPr>
        <p:spPr>
          <a:xfrm>
            <a:off x="582544" y="1904999"/>
            <a:ext cx="6600524" cy="6588763"/>
          </a:xfrm>
        </p:spPr>
        <p:txBody>
          <a:bodyPr>
            <a:normAutofit/>
          </a:bodyPr>
          <a:lstStyle/>
          <a:p>
            <a:pPr marL="31365" indent="0">
              <a:buNone/>
            </a:pPr>
            <a:r>
              <a:rPr lang="en-US" sz="2000" b="1" dirty="0"/>
              <a:t>E. Budget Analysis: </a:t>
            </a:r>
            <a:r>
              <a:rPr lang="en-US" sz="2000" dirty="0"/>
              <a:t>Explore the relationship between movie budgets and their financial success. </a:t>
            </a:r>
          </a:p>
          <a:p>
            <a:pPr marL="31365" indent="0">
              <a:buNone/>
            </a:pPr>
            <a:r>
              <a:rPr lang="en-US" sz="2000" dirty="0"/>
              <a:t>Task: Analyze the correlation between movie budgets and gross earnings, and identify the movies with the highest profit margin.</a:t>
            </a:r>
          </a:p>
        </p:txBody>
      </p:sp>
      <p:pic>
        <p:nvPicPr>
          <p:cNvPr id="5" name="Picture 4">
            <a:extLst>
              <a:ext uri="{FF2B5EF4-FFF2-40B4-BE49-F238E27FC236}">
                <a16:creationId xmlns:a16="http://schemas.microsoft.com/office/drawing/2014/main" id="{2913ABED-A09D-4847-A0BC-770486F33651}"/>
              </a:ext>
            </a:extLst>
          </p:cNvPr>
          <p:cNvPicPr>
            <a:picLocks noChangeAspect="1"/>
          </p:cNvPicPr>
          <p:nvPr/>
        </p:nvPicPr>
        <p:blipFill>
          <a:blip r:embed="rId2"/>
          <a:stretch>
            <a:fillRect/>
          </a:stretch>
        </p:blipFill>
        <p:spPr>
          <a:xfrm>
            <a:off x="825024" y="4800600"/>
            <a:ext cx="6115563" cy="3200372"/>
          </a:xfrm>
          <a:prstGeom prst="rect">
            <a:avLst/>
          </a:prstGeom>
        </p:spPr>
      </p:pic>
      <p:sp>
        <p:nvSpPr>
          <p:cNvPr id="2" name="Slide Number Placeholder 1">
            <a:extLst>
              <a:ext uri="{FF2B5EF4-FFF2-40B4-BE49-F238E27FC236}">
                <a16:creationId xmlns:a16="http://schemas.microsoft.com/office/drawing/2014/main" id="{5D54DCFA-9CCE-425D-B6FC-B5683F1FAC40}"/>
              </a:ext>
            </a:extLst>
          </p:cNvPr>
          <p:cNvSpPr>
            <a:spLocks noGrp="1"/>
          </p:cNvSpPr>
          <p:nvPr>
            <p:ph type="sldNum" sz="quarter" idx="12"/>
          </p:nvPr>
        </p:nvSpPr>
        <p:spPr/>
        <p:txBody>
          <a:bodyPr/>
          <a:lstStyle/>
          <a:p>
            <a:fld id="{B6F15528-21DE-4FAA-801E-634DDDAF4B2B}" type="slidenum">
              <a:rPr lang="en-US" smtClean="0"/>
              <a:t>60</a:t>
            </a:fld>
            <a:endParaRPr lang="en-US"/>
          </a:p>
        </p:txBody>
      </p:sp>
    </p:spTree>
    <p:extLst>
      <p:ext uri="{BB962C8B-B14F-4D97-AF65-F5344CB8AC3E}">
        <p14:creationId xmlns:p14="http://schemas.microsoft.com/office/powerpoint/2010/main" val="3735372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6A3FA-D706-48A5-A95F-7F1F92827DC4}"/>
              </a:ext>
            </a:extLst>
          </p:cNvPr>
          <p:cNvSpPr>
            <a:spLocks noGrp="1"/>
          </p:cNvSpPr>
          <p:nvPr>
            <p:ph idx="1"/>
          </p:nvPr>
        </p:nvSpPr>
        <p:spPr>
          <a:xfrm>
            <a:off x="582544" y="1752600"/>
            <a:ext cx="6600524" cy="7772399"/>
          </a:xfrm>
        </p:spPr>
        <p:txBody>
          <a:bodyPr>
            <a:normAutofit/>
          </a:bodyPr>
          <a:lstStyle/>
          <a:p>
            <a:pPr marL="31365" indent="0" algn="ctr">
              <a:buNone/>
            </a:pPr>
            <a:r>
              <a:rPr lang="en-US" sz="3200" b="1" u="sng" dirty="0"/>
              <a:t>Analysis</a:t>
            </a:r>
          </a:p>
          <a:p>
            <a:pPr marL="31365" indent="0">
              <a:buNone/>
            </a:pPr>
            <a:endParaRPr lang="en-US" sz="2000" dirty="0"/>
          </a:p>
          <a:p>
            <a:pPr marL="31365" indent="0">
              <a:buNone/>
            </a:pPr>
            <a:r>
              <a:rPr lang="en-US" sz="2000" dirty="0"/>
              <a:t>1. According to the data, ‘Comedy ’genre is most common among other movies in the dataset. Followed by ‘Action’ then ‘Drama’.</a:t>
            </a:r>
            <a:br>
              <a:rPr lang="en-US" sz="2000" dirty="0"/>
            </a:br>
            <a:endParaRPr lang="en-US" sz="2000" dirty="0"/>
          </a:p>
          <a:p>
            <a:pPr marL="31365" indent="0">
              <a:buNone/>
            </a:pPr>
            <a:r>
              <a:rPr lang="en-US" sz="2000" dirty="0"/>
              <a:t>2. Most of the movies between 90 min to 160 min with IMBD score of around 4 to 8.</a:t>
            </a:r>
            <a:br>
              <a:rPr lang="en-US" sz="2000" dirty="0"/>
            </a:br>
            <a:endParaRPr lang="en-US" sz="2000" dirty="0"/>
          </a:p>
          <a:p>
            <a:pPr marL="31365" indent="0">
              <a:buNone/>
            </a:pPr>
            <a:r>
              <a:rPr lang="en-US" sz="2000" dirty="0"/>
              <a:t>3. English is the most common language across all movies with 3498 movies.</a:t>
            </a:r>
            <a:br>
              <a:rPr lang="en-US" sz="2000" dirty="0"/>
            </a:br>
            <a:endParaRPr lang="en-US" sz="2000" dirty="0"/>
          </a:p>
          <a:p>
            <a:pPr marL="31365" indent="0">
              <a:buNone/>
            </a:pPr>
            <a:r>
              <a:rPr lang="en-US" sz="2000" dirty="0"/>
              <a:t>4. Directors like Akira Kurosawa, Tony Kayne, Charles Chaplin, </a:t>
            </a:r>
            <a:r>
              <a:rPr lang="en-US" sz="2000" dirty="0" err="1"/>
              <a:t>etc</a:t>
            </a:r>
            <a:r>
              <a:rPr lang="en-US" sz="2000" dirty="0"/>
              <a:t> have more scores on </a:t>
            </a:r>
            <a:r>
              <a:rPr lang="en-US" sz="2000" dirty="0" err="1"/>
              <a:t>imdb</a:t>
            </a:r>
            <a:r>
              <a:rPr lang="en-US" sz="2000" dirty="0"/>
              <a:t>.</a:t>
            </a:r>
            <a:br>
              <a:rPr lang="en-US" sz="2000" dirty="0"/>
            </a:br>
            <a:endParaRPr lang="en-US" sz="2000" dirty="0"/>
          </a:p>
          <a:p>
            <a:pPr marL="31365" indent="0">
              <a:buNone/>
            </a:pPr>
            <a:r>
              <a:rPr lang="en-US" sz="2000" dirty="0"/>
              <a:t>5. The movie with the highest profit margin is ‘Avatar’.</a:t>
            </a:r>
          </a:p>
          <a:p>
            <a:pPr marL="31365" indent="0">
              <a:buNone/>
            </a:pPr>
            <a:endParaRPr lang="en-US" sz="2000" dirty="0"/>
          </a:p>
        </p:txBody>
      </p:sp>
      <p:sp>
        <p:nvSpPr>
          <p:cNvPr id="2" name="Slide Number Placeholder 1">
            <a:extLst>
              <a:ext uri="{FF2B5EF4-FFF2-40B4-BE49-F238E27FC236}">
                <a16:creationId xmlns:a16="http://schemas.microsoft.com/office/drawing/2014/main" id="{DEC067BB-605B-4C43-93AE-300073B9430B}"/>
              </a:ext>
            </a:extLst>
          </p:cNvPr>
          <p:cNvSpPr>
            <a:spLocks noGrp="1"/>
          </p:cNvSpPr>
          <p:nvPr>
            <p:ph type="sldNum" sz="quarter" idx="12"/>
          </p:nvPr>
        </p:nvSpPr>
        <p:spPr/>
        <p:txBody>
          <a:bodyPr/>
          <a:lstStyle/>
          <a:p>
            <a:fld id="{B6F15528-21DE-4FAA-801E-634DDDAF4B2B}" type="slidenum">
              <a:rPr lang="en-US" smtClean="0"/>
              <a:t>61</a:t>
            </a:fld>
            <a:endParaRPr lang="en-US"/>
          </a:p>
        </p:txBody>
      </p:sp>
    </p:spTree>
    <p:extLst>
      <p:ext uri="{BB962C8B-B14F-4D97-AF65-F5344CB8AC3E}">
        <p14:creationId xmlns:p14="http://schemas.microsoft.com/office/powerpoint/2010/main" val="2521981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452F3-5289-4CC1-B408-3DDC8A251019}"/>
              </a:ext>
            </a:extLst>
          </p:cNvPr>
          <p:cNvSpPr>
            <a:spLocks noGrp="1"/>
          </p:cNvSpPr>
          <p:nvPr>
            <p:ph idx="1"/>
          </p:nvPr>
        </p:nvSpPr>
        <p:spPr>
          <a:xfrm>
            <a:off x="582544" y="2514599"/>
            <a:ext cx="6600524" cy="5979163"/>
          </a:xfrm>
        </p:spPr>
        <p:txBody>
          <a:bodyPr/>
          <a:lstStyle/>
          <a:p>
            <a:pPr marL="31365" indent="0" algn="ctr">
              <a:buNone/>
            </a:pPr>
            <a:r>
              <a:rPr lang="en-US" sz="3200" b="1" u="sng" dirty="0"/>
              <a:t>Conclusion</a:t>
            </a:r>
          </a:p>
          <a:p>
            <a:pPr marL="31365" indent="0">
              <a:buNone/>
            </a:pPr>
            <a:endParaRPr lang="en-US" dirty="0"/>
          </a:p>
          <a:p>
            <a:pPr marL="31365" indent="0">
              <a:buNone/>
            </a:pPr>
            <a:r>
              <a:rPr lang="en-US" sz="2000" dirty="0"/>
              <a:t>Through this project, I gained a deep understanding of what influences IMDB movie ratings. By analyzing genre, duration, language, director, and budget, I identified key factors that correlate with higher ratings and financial success. The insights revealed which genres and directors are linked to better ratings, how movie length impacts success, and the role of language and budget in financial performance. This analysis provides actionable guidance for movie industry professionals and enhances my skills in data analysis, allowing for more informed decision-making and strategic planning.</a:t>
            </a:r>
          </a:p>
          <a:p>
            <a:pPr marL="31365" indent="0">
              <a:buNone/>
            </a:pPr>
            <a:endParaRPr lang="en-US" sz="2000" dirty="0"/>
          </a:p>
        </p:txBody>
      </p:sp>
      <p:sp>
        <p:nvSpPr>
          <p:cNvPr id="2" name="Slide Number Placeholder 1">
            <a:extLst>
              <a:ext uri="{FF2B5EF4-FFF2-40B4-BE49-F238E27FC236}">
                <a16:creationId xmlns:a16="http://schemas.microsoft.com/office/drawing/2014/main" id="{5BFF80B8-E845-4B9D-8BD0-8017E53E591C}"/>
              </a:ext>
            </a:extLst>
          </p:cNvPr>
          <p:cNvSpPr>
            <a:spLocks noGrp="1"/>
          </p:cNvSpPr>
          <p:nvPr>
            <p:ph type="sldNum" sz="quarter" idx="12"/>
          </p:nvPr>
        </p:nvSpPr>
        <p:spPr/>
        <p:txBody>
          <a:bodyPr/>
          <a:lstStyle/>
          <a:p>
            <a:fld id="{B6F15528-21DE-4FAA-801E-634DDDAF4B2B}" type="slidenum">
              <a:rPr lang="en-US" smtClean="0"/>
              <a:t>62</a:t>
            </a:fld>
            <a:endParaRPr lang="en-US"/>
          </a:p>
        </p:txBody>
      </p:sp>
    </p:spTree>
    <p:extLst>
      <p:ext uri="{BB962C8B-B14F-4D97-AF65-F5344CB8AC3E}">
        <p14:creationId xmlns:p14="http://schemas.microsoft.com/office/powerpoint/2010/main" val="3183850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BA3A-F6AC-4D34-86BC-B7C2F38D2452}"/>
              </a:ext>
            </a:extLst>
          </p:cNvPr>
          <p:cNvSpPr>
            <a:spLocks noGrp="1"/>
          </p:cNvSpPr>
          <p:nvPr>
            <p:ph type="title"/>
          </p:nvPr>
        </p:nvSpPr>
        <p:spPr>
          <a:xfrm>
            <a:off x="582544" y="304801"/>
            <a:ext cx="6600524" cy="1600200"/>
          </a:xfrm>
        </p:spPr>
        <p:txBody>
          <a:bodyPr>
            <a:normAutofit/>
          </a:bodyPr>
          <a:lstStyle/>
          <a:p>
            <a:r>
              <a:rPr lang="en-US" sz="4400" dirty="0"/>
              <a:t>6. Bank Loan Case Study </a:t>
            </a:r>
          </a:p>
        </p:txBody>
      </p:sp>
      <p:sp>
        <p:nvSpPr>
          <p:cNvPr id="3" name="Content Placeholder 2">
            <a:extLst>
              <a:ext uri="{FF2B5EF4-FFF2-40B4-BE49-F238E27FC236}">
                <a16:creationId xmlns:a16="http://schemas.microsoft.com/office/drawing/2014/main" id="{2D5D3AC3-FE56-411E-AD69-556B077A22E4}"/>
              </a:ext>
            </a:extLst>
          </p:cNvPr>
          <p:cNvSpPr>
            <a:spLocks noGrp="1"/>
          </p:cNvSpPr>
          <p:nvPr>
            <p:ph idx="1"/>
          </p:nvPr>
        </p:nvSpPr>
        <p:spPr>
          <a:xfrm>
            <a:off x="582544" y="1905001"/>
            <a:ext cx="6600524" cy="7848599"/>
          </a:xfrm>
        </p:spPr>
        <p:txBody>
          <a:bodyPr>
            <a:normAutofit fontScale="92500" lnSpcReduction="20000"/>
          </a:bodyPr>
          <a:lstStyle/>
          <a:p>
            <a:pPr marL="31365" indent="0" algn="ctr">
              <a:buNone/>
            </a:pPr>
            <a:r>
              <a:rPr lang="en-US" sz="3200" b="1" u="sng" dirty="0"/>
              <a:t>Description</a:t>
            </a:r>
          </a:p>
          <a:p>
            <a:pPr marL="31365" indent="0">
              <a:buNone/>
            </a:pPr>
            <a:endParaRPr lang="en-US" dirty="0"/>
          </a:p>
          <a:p>
            <a:pPr marL="31365" indent="0">
              <a:buNone/>
            </a:pPr>
            <a:r>
              <a:rPr lang="en-US" sz="2200" dirty="0"/>
              <a:t>This project aims to analyze loan application data using Exploratory Data Analysis (EDA) to identify factors influencing loan default. The objective is to understand patterns that differentiate reliable borrowers from those at risk of default. By handling missing data, identifying outliers, analyzing data imbalance, and exploring correlations between variables, the project helps improve loan approval decisions and reduce financial risk. The approach leverages Excel functions for statistical analysis and visualizations to gain insights into customer and loan attributes. </a:t>
            </a:r>
          </a:p>
          <a:p>
            <a:pPr marL="31365" indent="0">
              <a:buNone/>
            </a:pPr>
            <a:r>
              <a:rPr lang="en-US" sz="2200" dirty="0"/>
              <a:t>My approach involved cleaning the data by identifying and imputing missing values, detecting outliers using the Interquartile Range (IQR), and analyzing data imbalance with `COUNTIF`. I performed univariate, segmented, and bivariate analysis using Excel’s statistical functions and pivot tables. Correlation analysis was conducted with `CORREL` to identify key indicators of loan default, and visual insights were presented through charts like bar, pie, scatter plots, and heatmaps. This method provided a comprehensive understanding of the factors influencing loan defaults. </a:t>
            </a:r>
          </a:p>
          <a:p>
            <a:pPr marL="31365" indent="0">
              <a:buNone/>
            </a:pPr>
            <a:r>
              <a:rPr lang="en-US" sz="2200" dirty="0"/>
              <a:t>I utilized Microsoft Excel 2021 for data cleaning, analysis, and visualization. Additionally, pivot tables were used for segmented analysis, and various visualizations like bar charts, pie charts, and scatter plots were created to effectively present insights and patterns in the data.</a:t>
            </a:r>
          </a:p>
        </p:txBody>
      </p:sp>
      <p:sp>
        <p:nvSpPr>
          <p:cNvPr id="4" name="Slide Number Placeholder 3">
            <a:extLst>
              <a:ext uri="{FF2B5EF4-FFF2-40B4-BE49-F238E27FC236}">
                <a16:creationId xmlns:a16="http://schemas.microsoft.com/office/drawing/2014/main" id="{0D1B12E1-B66D-4AAB-A2D5-5C96B52A2345}"/>
              </a:ext>
            </a:extLst>
          </p:cNvPr>
          <p:cNvSpPr>
            <a:spLocks noGrp="1"/>
          </p:cNvSpPr>
          <p:nvPr>
            <p:ph type="sldNum" sz="quarter" idx="12"/>
          </p:nvPr>
        </p:nvSpPr>
        <p:spPr/>
        <p:txBody>
          <a:bodyPr/>
          <a:lstStyle/>
          <a:p>
            <a:fld id="{B6F15528-21DE-4FAA-801E-634DDDAF4B2B}" type="slidenum">
              <a:rPr lang="en-US" smtClean="0"/>
              <a:t>63</a:t>
            </a:fld>
            <a:endParaRPr lang="en-US"/>
          </a:p>
        </p:txBody>
      </p:sp>
    </p:spTree>
    <p:extLst>
      <p:ext uri="{BB962C8B-B14F-4D97-AF65-F5344CB8AC3E}">
        <p14:creationId xmlns:p14="http://schemas.microsoft.com/office/powerpoint/2010/main" val="921834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76321-14DA-4799-A713-11A3834064D7}"/>
              </a:ext>
            </a:extLst>
          </p:cNvPr>
          <p:cNvSpPr>
            <a:spLocks noGrp="1"/>
          </p:cNvSpPr>
          <p:nvPr>
            <p:ph idx="1"/>
          </p:nvPr>
        </p:nvSpPr>
        <p:spPr>
          <a:xfrm>
            <a:off x="76200" y="76200"/>
            <a:ext cx="7620000" cy="9982200"/>
          </a:xfrm>
        </p:spPr>
        <p:txBody>
          <a:bodyPr>
            <a:normAutofit fontScale="47500" lnSpcReduction="20000"/>
          </a:bodyPr>
          <a:lstStyle/>
          <a:p>
            <a:pPr marL="31365" indent="0" algn="ctr">
              <a:buNone/>
            </a:pPr>
            <a:r>
              <a:rPr lang="en-US" sz="6700" b="1" u="sng" dirty="0"/>
              <a:t>The Problem</a:t>
            </a:r>
          </a:p>
          <a:p>
            <a:pPr marL="31365" indent="0" algn="ctr">
              <a:buNone/>
            </a:pPr>
            <a:endParaRPr lang="en-US" sz="3500" b="1" u="sng" dirty="0"/>
          </a:p>
          <a:p>
            <a:pPr marL="31365" indent="0">
              <a:buNone/>
            </a:pPr>
            <a:r>
              <a:rPr lang="en-US" sz="3800" b="1" dirty="0"/>
              <a:t>A. Identify Missing Data and Deal with it Appropriately: </a:t>
            </a:r>
            <a:r>
              <a:rPr lang="en-US" sz="3800" dirty="0"/>
              <a:t>As a data analyst, you come across missing data in the loan application dataset. It is essential to handle missing data effectively to ensure the accuracy of the analysis.</a:t>
            </a:r>
          </a:p>
          <a:p>
            <a:pPr marL="31365" indent="0">
              <a:buNone/>
            </a:pPr>
            <a:r>
              <a:rPr lang="en-US" sz="3800" dirty="0"/>
              <a:t>Task: Identify the missing data in the dataset and decide on an appropriate method to deal with it using Excel built-in functions and features.</a:t>
            </a:r>
          </a:p>
          <a:p>
            <a:pPr marL="31365" indent="0">
              <a:buNone/>
            </a:pPr>
            <a:endParaRPr lang="en-US" sz="3800" dirty="0"/>
          </a:p>
          <a:p>
            <a:pPr marL="31365" indent="0">
              <a:buNone/>
            </a:pPr>
            <a:r>
              <a:rPr lang="en-US" sz="3800" b="1" dirty="0"/>
              <a:t>B. Identify Outliers in the Dataset: </a:t>
            </a:r>
            <a:r>
              <a:rPr lang="en-US" sz="3800" dirty="0"/>
              <a:t>Outliers can significantly impact the analysis and distort the results. You need to identify outliers in the loan application dataset.</a:t>
            </a:r>
          </a:p>
          <a:p>
            <a:pPr marL="31365" indent="0">
              <a:buNone/>
            </a:pPr>
            <a:r>
              <a:rPr lang="en-US" sz="3800" dirty="0"/>
              <a:t>Task: Detect and identify outliers in the dataset using Excel statistical functions and features, focusing on numerical variables.</a:t>
            </a:r>
          </a:p>
          <a:p>
            <a:pPr marL="31365" indent="0">
              <a:buNone/>
            </a:pPr>
            <a:endParaRPr lang="en-US" sz="3800" dirty="0"/>
          </a:p>
          <a:p>
            <a:pPr marL="31365" indent="0">
              <a:buNone/>
            </a:pPr>
            <a:r>
              <a:rPr lang="en-US" sz="3800" b="1" dirty="0"/>
              <a:t>C. Analyze Data Imbalance: </a:t>
            </a:r>
            <a:r>
              <a:rPr lang="en-US" sz="3800" dirty="0"/>
              <a:t>Data imbalance can affect the accuracy of the analysis, especially for binary classification problems. Understanding the data distribution is crucial for building reliable models.</a:t>
            </a:r>
          </a:p>
          <a:p>
            <a:pPr marL="31365" indent="0">
              <a:buNone/>
            </a:pPr>
            <a:r>
              <a:rPr lang="en-US" sz="3800" dirty="0"/>
              <a:t>Task: Determine if there is data imbalance in the loan application dataset and calculate the ratio of data imbalance using Excel functions.</a:t>
            </a:r>
          </a:p>
          <a:p>
            <a:pPr marL="31365" indent="0">
              <a:buNone/>
            </a:pPr>
            <a:endParaRPr lang="en-US" sz="3800" dirty="0"/>
          </a:p>
          <a:p>
            <a:pPr marL="31365" indent="0">
              <a:buNone/>
            </a:pPr>
            <a:r>
              <a:rPr lang="en-US" sz="3800" b="1" dirty="0"/>
              <a:t>D. Perform Univariate, Segmented Univariate, and Bivariate Analysis: </a:t>
            </a:r>
            <a:r>
              <a:rPr lang="en-US" sz="3800" dirty="0"/>
              <a:t>To gain insights into the driving factors of loan default, it is important to conduct various analyses on consumer and loan attributes.</a:t>
            </a:r>
          </a:p>
          <a:p>
            <a:pPr marL="31365" indent="0">
              <a:buNone/>
            </a:pPr>
            <a:r>
              <a:rPr lang="en-US" sz="3800" dirty="0"/>
              <a:t>Task: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a:p>
            <a:pPr marL="31365" indent="0">
              <a:buNone/>
            </a:pPr>
            <a:endParaRPr lang="en-US" sz="3800" dirty="0"/>
          </a:p>
          <a:p>
            <a:pPr marL="31365" indent="0">
              <a:buNone/>
            </a:pPr>
            <a:r>
              <a:rPr lang="en-US" sz="3800" b="1" dirty="0"/>
              <a:t>E. Identify Top Correlations for Different Scenarios: </a:t>
            </a:r>
            <a:r>
              <a:rPr lang="en-US" sz="3800" dirty="0"/>
              <a:t>Understanding the correlation between variables and the target variable can provide insights into strong indicators of loan default.</a:t>
            </a:r>
          </a:p>
          <a:p>
            <a:pPr marL="31365" indent="0">
              <a:buNone/>
            </a:pPr>
            <a:r>
              <a:rPr lang="en-US" sz="3800" dirty="0"/>
              <a:t>Task: Segment the dataset based on different scenarios (e.g., clients with payment difficulties and all other cases) and identify the top correlations for each segmented data using Excel functions.</a:t>
            </a:r>
          </a:p>
        </p:txBody>
      </p:sp>
      <p:sp>
        <p:nvSpPr>
          <p:cNvPr id="2" name="Slide Number Placeholder 1">
            <a:extLst>
              <a:ext uri="{FF2B5EF4-FFF2-40B4-BE49-F238E27FC236}">
                <a16:creationId xmlns:a16="http://schemas.microsoft.com/office/drawing/2014/main" id="{6B68001E-828F-480D-985A-A26CA8A62807}"/>
              </a:ext>
            </a:extLst>
          </p:cNvPr>
          <p:cNvSpPr>
            <a:spLocks noGrp="1"/>
          </p:cNvSpPr>
          <p:nvPr>
            <p:ph type="sldNum" sz="quarter" idx="12"/>
          </p:nvPr>
        </p:nvSpPr>
        <p:spPr/>
        <p:txBody>
          <a:bodyPr/>
          <a:lstStyle/>
          <a:p>
            <a:fld id="{B6F15528-21DE-4FAA-801E-634DDDAF4B2B}" type="slidenum">
              <a:rPr lang="en-US" smtClean="0"/>
              <a:t>64</a:t>
            </a:fld>
            <a:endParaRPr lang="en-US"/>
          </a:p>
        </p:txBody>
      </p:sp>
    </p:spTree>
    <p:extLst>
      <p:ext uri="{BB962C8B-B14F-4D97-AF65-F5344CB8AC3E}">
        <p14:creationId xmlns:p14="http://schemas.microsoft.com/office/powerpoint/2010/main" val="2287204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9B3074-4118-44DA-B280-5250413B64B5}"/>
              </a:ext>
            </a:extLst>
          </p:cNvPr>
          <p:cNvSpPr>
            <a:spLocks noGrp="1"/>
          </p:cNvSpPr>
          <p:nvPr>
            <p:ph idx="1"/>
          </p:nvPr>
        </p:nvSpPr>
        <p:spPr>
          <a:xfrm>
            <a:off x="228600" y="457200"/>
            <a:ext cx="7315200" cy="9296399"/>
          </a:xfrm>
        </p:spPr>
        <p:txBody>
          <a:bodyPr>
            <a:normAutofit/>
          </a:bodyPr>
          <a:lstStyle/>
          <a:p>
            <a:pPr marL="31365" indent="0" algn="ctr">
              <a:buNone/>
            </a:pPr>
            <a:r>
              <a:rPr lang="en-US" sz="3200" b="1" u="sng" dirty="0"/>
              <a:t>Design</a:t>
            </a:r>
            <a:br>
              <a:rPr lang="en-US" sz="3200" b="1" u="sng" dirty="0"/>
            </a:br>
            <a:endParaRPr lang="en-US" sz="3200" b="1" u="sng" dirty="0"/>
          </a:p>
          <a:p>
            <a:pPr marL="31365" indent="0">
              <a:buNone/>
            </a:pPr>
            <a:endParaRPr lang="en-US" dirty="0"/>
          </a:p>
          <a:p>
            <a:pPr marL="31365" indent="0">
              <a:buNone/>
            </a:pPr>
            <a:r>
              <a:rPr lang="en-US" sz="2000" dirty="0"/>
              <a:t>First, I made a copy of the raw loan application dataset to ensure that any analysis performed wouldn’t impact the original data. </a:t>
            </a:r>
          </a:p>
          <a:p>
            <a:pPr marL="31365" indent="0">
              <a:buNone/>
            </a:pPr>
            <a:r>
              <a:rPr lang="en-US" sz="2000" dirty="0"/>
              <a:t>Next, I began by checking for missing data, utilizing functions to identify blank spaces and NULL values. For numerical variables, I assessed the presence of any blanks or NULL cells and decided to impute these values using the mean if the data distribution appeared normal or the median if outliers were present.</a:t>
            </a:r>
          </a:p>
          <a:p>
            <a:pPr marL="31365" indent="0">
              <a:buNone/>
            </a:pPr>
            <a:r>
              <a:rPr lang="en-US" sz="2000" dirty="0"/>
              <a:t>I then focused on identifying outliers in the dataset, applying statistical methods to detect any values that fell outside acceptable thresholds. For those identified as outliers, I replaced them with the median value of their respective columns to maintain the dataset's integrity.</a:t>
            </a:r>
          </a:p>
          <a:p>
            <a:pPr marL="31365" indent="0">
              <a:buNone/>
            </a:pPr>
            <a:r>
              <a:rPr lang="en-US" sz="2000" dirty="0"/>
              <a:t>For categorical variables with missing values, I filled in blanks with the most frequent category, ensuring that the data remained representative. I also conducted a thorough check for duplicate entries and removed any rows that were exact copies to avoid skewing the analysis results.</a:t>
            </a:r>
          </a:p>
          <a:p>
            <a:pPr marL="31365" indent="0">
              <a:buNone/>
            </a:pPr>
            <a:r>
              <a:rPr lang="en-US" sz="2000" dirty="0"/>
              <a:t>Finally, I reviewed the dataset for irrelevant columns that did not contribute to the analysis and eliminated them, streamlining the dataset for further exploratory analysis. This structured approach set the foundation for a robust EDA process to identify patterns associated with loan defaults. </a:t>
            </a:r>
          </a:p>
        </p:txBody>
      </p:sp>
      <p:sp>
        <p:nvSpPr>
          <p:cNvPr id="2" name="Slide Number Placeholder 1">
            <a:extLst>
              <a:ext uri="{FF2B5EF4-FFF2-40B4-BE49-F238E27FC236}">
                <a16:creationId xmlns:a16="http://schemas.microsoft.com/office/drawing/2014/main" id="{BE401485-C5A6-4135-AFF8-F7F56543AF1C}"/>
              </a:ext>
            </a:extLst>
          </p:cNvPr>
          <p:cNvSpPr>
            <a:spLocks noGrp="1"/>
          </p:cNvSpPr>
          <p:nvPr>
            <p:ph type="sldNum" sz="quarter" idx="12"/>
          </p:nvPr>
        </p:nvSpPr>
        <p:spPr/>
        <p:txBody>
          <a:bodyPr/>
          <a:lstStyle/>
          <a:p>
            <a:fld id="{B6F15528-21DE-4FAA-801E-634DDDAF4B2B}" type="slidenum">
              <a:rPr lang="en-US" smtClean="0"/>
              <a:t>65</a:t>
            </a:fld>
            <a:endParaRPr lang="en-US"/>
          </a:p>
        </p:txBody>
      </p:sp>
    </p:spTree>
    <p:extLst>
      <p:ext uri="{BB962C8B-B14F-4D97-AF65-F5344CB8AC3E}">
        <p14:creationId xmlns:p14="http://schemas.microsoft.com/office/powerpoint/2010/main" val="2527265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45285-B688-48D6-B3D7-115576D68E32}"/>
              </a:ext>
            </a:extLst>
          </p:cNvPr>
          <p:cNvSpPr>
            <a:spLocks noGrp="1"/>
          </p:cNvSpPr>
          <p:nvPr>
            <p:ph idx="1"/>
          </p:nvPr>
        </p:nvSpPr>
        <p:spPr>
          <a:xfrm>
            <a:off x="304800" y="76200"/>
            <a:ext cx="7162800" cy="9677400"/>
          </a:xfrm>
        </p:spPr>
        <p:txBody>
          <a:bodyPr>
            <a:normAutofit/>
          </a:bodyPr>
          <a:lstStyle/>
          <a:p>
            <a:pPr marL="31365" indent="0" algn="ctr">
              <a:buNone/>
            </a:pPr>
            <a:r>
              <a:rPr lang="en-US" sz="3200" b="1" u="sng" dirty="0"/>
              <a:t>Findings</a:t>
            </a:r>
          </a:p>
          <a:p>
            <a:pPr marL="31365" indent="0">
              <a:buNone/>
            </a:pPr>
            <a:endParaRPr lang="en-US" sz="2000" dirty="0"/>
          </a:p>
          <a:p>
            <a:pPr marL="31365" indent="0">
              <a:buNone/>
            </a:pPr>
            <a:r>
              <a:rPr lang="en-US" sz="2000" b="1" dirty="0"/>
              <a:t>A. Identify Missing Data and Deal with it Appropriately: </a:t>
            </a:r>
            <a:r>
              <a:rPr lang="en-US" sz="2000" dirty="0"/>
              <a:t>As a data analyst, you come across missing data in the loan application dataset. It is essential to handle missing data effectively to ensure the accuracy of the analysis. ● Task: Identify the missing data in the dataset and decide on an appropriate method to deal with it using Excel built-in functions and features. </a:t>
            </a:r>
          </a:p>
          <a:p>
            <a:pPr marL="31365" indent="0">
              <a:buNone/>
            </a:pPr>
            <a:endParaRPr lang="en-US" sz="2000" dirty="0"/>
          </a:p>
          <a:p>
            <a:pPr marL="31365" indent="0">
              <a:buNone/>
            </a:pPr>
            <a:r>
              <a:rPr lang="en-US" sz="2000" dirty="0"/>
              <a:t>Part 1: Null Values :- These are the columns which have null values more than or equal to 40%.</a:t>
            </a:r>
          </a:p>
        </p:txBody>
      </p:sp>
      <p:pic>
        <p:nvPicPr>
          <p:cNvPr id="5" name="Picture 4">
            <a:extLst>
              <a:ext uri="{FF2B5EF4-FFF2-40B4-BE49-F238E27FC236}">
                <a16:creationId xmlns:a16="http://schemas.microsoft.com/office/drawing/2014/main" id="{9E9B9F99-5FDF-473C-83E6-E6F64115FC50}"/>
              </a:ext>
            </a:extLst>
          </p:cNvPr>
          <p:cNvPicPr>
            <a:picLocks noChangeAspect="1"/>
          </p:cNvPicPr>
          <p:nvPr/>
        </p:nvPicPr>
        <p:blipFill>
          <a:blip r:embed="rId2"/>
          <a:stretch>
            <a:fillRect/>
          </a:stretch>
        </p:blipFill>
        <p:spPr>
          <a:xfrm>
            <a:off x="4724400" y="4257608"/>
            <a:ext cx="2395316" cy="5710737"/>
          </a:xfrm>
          <a:prstGeom prst="rect">
            <a:avLst/>
          </a:prstGeom>
        </p:spPr>
      </p:pic>
      <p:pic>
        <p:nvPicPr>
          <p:cNvPr id="7" name="Picture 6">
            <a:extLst>
              <a:ext uri="{FF2B5EF4-FFF2-40B4-BE49-F238E27FC236}">
                <a16:creationId xmlns:a16="http://schemas.microsoft.com/office/drawing/2014/main" id="{E8B6D06B-663E-4542-88FF-CD57628CB7E9}"/>
              </a:ext>
            </a:extLst>
          </p:cNvPr>
          <p:cNvPicPr>
            <a:picLocks noChangeAspect="1"/>
          </p:cNvPicPr>
          <p:nvPr/>
        </p:nvPicPr>
        <p:blipFill>
          <a:blip r:embed="rId3"/>
          <a:stretch>
            <a:fillRect/>
          </a:stretch>
        </p:blipFill>
        <p:spPr>
          <a:xfrm>
            <a:off x="394992" y="5486400"/>
            <a:ext cx="4239217" cy="2724530"/>
          </a:xfrm>
          <a:prstGeom prst="rect">
            <a:avLst/>
          </a:prstGeom>
        </p:spPr>
      </p:pic>
      <p:sp>
        <p:nvSpPr>
          <p:cNvPr id="2" name="Slide Number Placeholder 1">
            <a:extLst>
              <a:ext uri="{FF2B5EF4-FFF2-40B4-BE49-F238E27FC236}">
                <a16:creationId xmlns:a16="http://schemas.microsoft.com/office/drawing/2014/main" id="{40C610D4-5EEC-46F1-A03C-BFF13A8C6A02}"/>
              </a:ext>
            </a:extLst>
          </p:cNvPr>
          <p:cNvSpPr>
            <a:spLocks noGrp="1"/>
          </p:cNvSpPr>
          <p:nvPr>
            <p:ph type="sldNum" sz="quarter" idx="12"/>
          </p:nvPr>
        </p:nvSpPr>
        <p:spPr/>
        <p:txBody>
          <a:bodyPr/>
          <a:lstStyle/>
          <a:p>
            <a:fld id="{B6F15528-21DE-4FAA-801E-634DDDAF4B2B}" type="slidenum">
              <a:rPr lang="en-US" smtClean="0"/>
              <a:t>66</a:t>
            </a:fld>
            <a:endParaRPr lang="en-US"/>
          </a:p>
        </p:txBody>
      </p:sp>
    </p:spTree>
    <p:extLst>
      <p:ext uri="{BB962C8B-B14F-4D97-AF65-F5344CB8AC3E}">
        <p14:creationId xmlns:p14="http://schemas.microsoft.com/office/powerpoint/2010/main" val="3705174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3FFCE2-EDE8-4090-A4E5-07A94BD04755}"/>
              </a:ext>
            </a:extLst>
          </p:cNvPr>
          <p:cNvSpPr>
            <a:spLocks noGrp="1"/>
          </p:cNvSpPr>
          <p:nvPr>
            <p:ph idx="1"/>
          </p:nvPr>
        </p:nvSpPr>
        <p:spPr>
          <a:xfrm>
            <a:off x="582544" y="429492"/>
            <a:ext cx="6600524" cy="8943108"/>
          </a:xfrm>
        </p:spPr>
        <p:txBody>
          <a:bodyPr>
            <a:normAutofit/>
          </a:bodyPr>
          <a:lstStyle/>
          <a:p>
            <a:pPr marL="31365" indent="0">
              <a:buNone/>
            </a:pPr>
            <a:r>
              <a:rPr lang="en-US" sz="2000" dirty="0"/>
              <a:t>Part 2: Mode Imputation :-</a:t>
            </a:r>
          </a:p>
        </p:txBody>
      </p:sp>
      <p:pic>
        <p:nvPicPr>
          <p:cNvPr id="5" name="Picture 4">
            <a:extLst>
              <a:ext uri="{FF2B5EF4-FFF2-40B4-BE49-F238E27FC236}">
                <a16:creationId xmlns:a16="http://schemas.microsoft.com/office/drawing/2014/main" id="{A95B86D6-09F3-4402-A46F-281CF2DFD8C4}"/>
              </a:ext>
            </a:extLst>
          </p:cNvPr>
          <p:cNvPicPr>
            <a:picLocks noChangeAspect="1"/>
          </p:cNvPicPr>
          <p:nvPr/>
        </p:nvPicPr>
        <p:blipFill>
          <a:blip r:embed="rId2"/>
          <a:stretch>
            <a:fillRect/>
          </a:stretch>
        </p:blipFill>
        <p:spPr>
          <a:xfrm>
            <a:off x="1143000" y="1143000"/>
            <a:ext cx="5839342" cy="3505107"/>
          </a:xfrm>
          <a:prstGeom prst="rect">
            <a:avLst/>
          </a:prstGeom>
        </p:spPr>
      </p:pic>
      <p:pic>
        <p:nvPicPr>
          <p:cNvPr id="7" name="Picture 6">
            <a:extLst>
              <a:ext uri="{FF2B5EF4-FFF2-40B4-BE49-F238E27FC236}">
                <a16:creationId xmlns:a16="http://schemas.microsoft.com/office/drawing/2014/main" id="{7091A167-2928-4B5B-8468-2BFC2234590C}"/>
              </a:ext>
            </a:extLst>
          </p:cNvPr>
          <p:cNvPicPr>
            <a:picLocks noChangeAspect="1"/>
          </p:cNvPicPr>
          <p:nvPr/>
        </p:nvPicPr>
        <p:blipFill>
          <a:blip r:embed="rId3"/>
          <a:stretch>
            <a:fillRect/>
          </a:stretch>
        </p:blipFill>
        <p:spPr>
          <a:xfrm>
            <a:off x="1143000" y="5282160"/>
            <a:ext cx="5839342" cy="3508252"/>
          </a:xfrm>
          <a:prstGeom prst="rect">
            <a:avLst/>
          </a:prstGeom>
        </p:spPr>
      </p:pic>
      <p:sp>
        <p:nvSpPr>
          <p:cNvPr id="2" name="Slide Number Placeholder 1">
            <a:extLst>
              <a:ext uri="{FF2B5EF4-FFF2-40B4-BE49-F238E27FC236}">
                <a16:creationId xmlns:a16="http://schemas.microsoft.com/office/drawing/2014/main" id="{3F79606F-1164-487D-966E-8A8EDBF36C78}"/>
              </a:ext>
            </a:extLst>
          </p:cNvPr>
          <p:cNvSpPr>
            <a:spLocks noGrp="1"/>
          </p:cNvSpPr>
          <p:nvPr>
            <p:ph type="sldNum" sz="quarter" idx="12"/>
          </p:nvPr>
        </p:nvSpPr>
        <p:spPr/>
        <p:txBody>
          <a:bodyPr/>
          <a:lstStyle/>
          <a:p>
            <a:fld id="{B6F15528-21DE-4FAA-801E-634DDDAF4B2B}" type="slidenum">
              <a:rPr lang="en-US" smtClean="0"/>
              <a:t>67</a:t>
            </a:fld>
            <a:endParaRPr lang="en-US"/>
          </a:p>
        </p:txBody>
      </p:sp>
    </p:spTree>
    <p:extLst>
      <p:ext uri="{BB962C8B-B14F-4D97-AF65-F5344CB8AC3E}">
        <p14:creationId xmlns:p14="http://schemas.microsoft.com/office/powerpoint/2010/main" val="4007460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9A8B3-63DC-4C07-B90C-BE7FB1CD598A}"/>
              </a:ext>
            </a:extLst>
          </p:cNvPr>
          <p:cNvSpPr>
            <a:spLocks noGrp="1"/>
          </p:cNvSpPr>
          <p:nvPr>
            <p:ph idx="1"/>
          </p:nvPr>
        </p:nvSpPr>
        <p:spPr>
          <a:xfrm>
            <a:off x="582544" y="457200"/>
            <a:ext cx="6600524" cy="9372599"/>
          </a:xfrm>
        </p:spPr>
        <p:txBody>
          <a:bodyPr>
            <a:normAutofit/>
          </a:bodyPr>
          <a:lstStyle/>
          <a:p>
            <a:pPr marL="31365" indent="0">
              <a:buNone/>
            </a:pPr>
            <a:r>
              <a:rPr lang="en-US" sz="2000" dirty="0"/>
              <a:t>Part 3 : Median Imputation :-</a:t>
            </a:r>
          </a:p>
        </p:txBody>
      </p:sp>
      <p:pic>
        <p:nvPicPr>
          <p:cNvPr id="5" name="Picture 4">
            <a:extLst>
              <a:ext uri="{FF2B5EF4-FFF2-40B4-BE49-F238E27FC236}">
                <a16:creationId xmlns:a16="http://schemas.microsoft.com/office/drawing/2014/main" id="{B57C8C67-2FC1-4558-904E-A12672514AA6}"/>
              </a:ext>
            </a:extLst>
          </p:cNvPr>
          <p:cNvPicPr>
            <a:picLocks noChangeAspect="1"/>
          </p:cNvPicPr>
          <p:nvPr/>
        </p:nvPicPr>
        <p:blipFill>
          <a:blip r:embed="rId2"/>
          <a:stretch>
            <a:fillRect/>
          </a:stretch>
        </p:blipFill>
        <p:spPr>
          <a:xfrm>
            <a:off x="1225093" y="1676400"/>
            <a:ext cx="5315426" cy="3058597"/>
          </a:xfrm>
          <a:prstGeom prst="rect">
            <a:avLst/>
          </a:prstGeom>
        </p:spPr>
      </p:pic>
      <p:pic>
        <p:nvPicPr>
          <p:cNvPr id="7" name="Picture 6">
            <a:extLst>
              <a:ext uri="{FF2B5EF4-FFF2-40B4-BE49-F238E27FC236}">
                <a16:creationId xmlns:a16="http://schemas.microsoft.com/office/drawing/2014/main" id="{A254C352-E2C0-4B87-A29B-3B508DEA4F1F}"/>
              </a:ext>
            </a:extLst>
          </p:cNvPr>
          <p:cNvPicPr>
            <a:picLocks noChangeAspect="1"/>
          </p:cNvPicPr>
          <p:nvPr/>
        </p:nvPicPr>
        <p:blipFill>
          <a:blip r:embed="rId3"/>
          <a:stretch>
            <a:fillRect/>
          </a:stretch>
        </p:blipFill>
        <p:spPr>
          <a:xfrm>
            <a:off x="1225093" y="5323404"/>
            <a:ext cx="5341568" cy="3058597"/>
          </a:xfrm>
          <a:prstGeom prst="rect">
            <a:avLst/>
          </a:prstGeom>
        </p:spPr>
      </p:pic>
      <p:sp>
        <p:nvSpPr>
          <p:cNvPr id="2" name="Slide Number Placeholder 1">
            <a:extLst>
              <a:ext uri="{FF2B5EF4-FFF2-40B4-BE49-F238E27FC236}">
                <a16:creationId xmlns:a16="http://schemas.microsoft.com/office/drawing/2014/main" id="{A29DE0E9-1FA3-4BE0-AA18-83459B4B142B}"/>
              </a:ext>
            </a:extLst>
          </p:cNvPr>
          <p:cNvSpPr>
            <a:spLocks noGrp="1"/>
          </p:cNvSpPr>
          <p:nvPr>
            <p:ph type="sldNum" sz="quarter" idx="12"/>
          </p:nvPr>
        </p:nvSpPr>
        <p:spPr/>
        <p:txBody>
          <a:bodyPr/>
          <a:lstStyle/>
          <a:p>
            <a:fld id="{B6F15528-21DE-4FAA-801E-634DDDAF4B2B}" type="slidenum">
              <a:rPr lang="en-US" smtClean="0"/>
              <a:t>68</a:t>
            </a:fld>
            <a:endParaRPr lang="en-US"/>
          </a:p>
        </p:txBody>
      </p:sp>
    </p:spTree>
    <p:extLst>
      <p:ext uri="{BB962C8B-B14F-4D97-AF65-F5344CB8AC3E}">
        <p14:creationId xmlns:p14="http://schemas.microsoft.com/office/powerpoint/2010/main" val="757540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818FF8-1638-4F27-9970-39A865B449EE}"/>
              </a:ext>
            </a:extLst>
          </p:cNvPr>
          <p:cNvPicPr>
            <a:picLocks noGrp="1" noChangeAspect="1"/>
          </p:cNvPicPr>
          <p:nvPr>
            <p:ph idx="1"/>
          </p:nvPr>
        </p:nvPicPr>
        <p:blipFill>
          <a:blip r:embed="rId2"/>
          <a:stretch>
            <a:fillRect/>
          </a:stretch>
        </p:blipFill>
        <p:spPr>
          <a:xfrm>
            <a:off x="1358106" y="1143000"/>
            <a:ext cx="5056187" cy="2990984"/>
          </a:xfrm>
        </p:spPr>
      </p:pic>
      <p:pic>
        <p:nvPicPr>
          <p:cNvPr id="7" name="Picture 6">
            <a:extLst>
              <a:ext uri="{FF2B5EF4-FFF2-40B4-BE49-F238E27FC236}">
                <a16:creationId xmlns:a16="http://schemas.microsoft.com/office/drawing/2014/main" id="{41EB5C38-8E99-46E6-A627-A918A51C3B7B}"/>
              </a:ext>
            </a:extLst>
          </p:cNvPr>
          <p:cNvPicPr>
            <a:picLocks noChangeAspect="1"/>
          </p:cNvPicPr>
          <p:nvPr/>
        </p:nvPicPr>
        <p:blipFill>
          <a:blip r:embed="rId3"/>
          <a:stretch>
            <a:fillRect/>
          </a:stretch>
        </p:blipFill>
        <p:spPr>
          <a:xfrm>
            <a:off x="1358106" y="5029200"/>
            <a:ext cx="5056187" cy="3027189"/>
          </a:xfrm>
          <a:prstGeom prst="rect">
            <a:avLst/>
          </a:prstGeom>
        </p:spPr>
      </p:pic>
      <p:sp>
        <p:nvSpPr>
          <p:cNvPr id="2" name="Slide Number Placeholder 1">
            <a:extLst>
              <a:ext uri="{FF2B5EF4-FFF2-40B4-BE49-F238E27FC236}">
                <a16:creationId xmlns:a16="http://schemas.microsoft.com/office/drawing/2014/main" id="{0EAD9C20-8A05-4769-8E7E-98CBAC7DF51D}"/>
              </a:ext>
            </a:extLst>
          </p:cNvPr>
          <p:cNvSpPr>
            <a:spLocks noGrp="1"/>
          </p:cNvSpPr>
          <p:nvPr>
            <p:ph type="sldNum" sz="quarter" idx="12"/>
          </p:nvPr>
        </p:nvSpPr>
        <p:spPr/>
        <p:txBody>
          <a:bodyPr/>
          <a:lstStyle/>
          <a:p>
            <a:fld id="{B6F15528-21DE-4FAA-801E-634DDDAF4B2B}" type="slidenum">
              <a:rPr lang="en-US" smtClean="0"/>
              <a:t>69</a:t>
            </a:fld>
            <a:endParaRPr lang="en-US"/>
          </a:p>
        </p:txBody>
      </p:sp>
    </p:spTree>
    <p:extLst>
      <p:ext uri="{BB962C8B-B14F-4D97-AF65-F5344CB8AC3E}">
        <p14:creationId xmlns:p14="http://schemas.microsoft.com/office/powerpoint/2010/main" val="130346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050FF9-B834-4CEC-8B7A-634D3D1D9C13}"/>
              </a:ext>
            </a:extLst>
          </p:cNvPr>
          <p:cNvSpPr>
            <a:spLocks noGrp="1"/>
          </p:cNvSpPr>
          <p:nvPr>
            <p:ph idx="1"/>
          </p:nvPr>
        </p:nvSpPr>
        <p:spPr>
          <a:xfrm>
            <a:off x="582544" y="1981200"/>
            <a:ext cx="6600524" cy="6705600"/>
          </a:xfrm>
        </p:spPr>
        <p:txBody>
          <a:bodyPr>
            <a:normAutofit/>
          </a:bodyPr>
          <a:lstStyle/>
          <a:p>
            <a:pPr marL="31365" indent="0">
              <a:buNone/>
            </a:pPr>
            <a:r>
              <a:rPr lang="en-US" sz="2000" b="1" dirty="0"/>
              <a:t>Process</a:t>
            </a:r>
            <a:r>
              <a:rPr lang="en-US" sz="2000" dirty="0"/>
              <a:t> </a:t>
            </a:r>
          </a:p>
          <a:p>
            <a:pPr marL="31365" indent="0">
              <a:buNone/>
            </a:pPr>
            <a:r>
              <a:rPr lang="en-US" sz="2000" dirty="0"/>
              <a:t>● Compare models: I will compare various car models based on my criteria such as price, fuel efficiency, safety ratings, and features. </a:t>
            </a:r>
          </a:p>
          <a:p>
            <a:pPr marL="31365" indent="0">
              <a:buNone/>
            </a:pPr>
            <a:r>
              <a:rPr lang="en-US" sz="2000" dirty="0"/>
              <a:t>● Test drives: Then schedule test drives for the shortlisted models to get a hands-on experience. </a:t>
            </a:r>
          </a:p>
          <a:p>
            <a:pPr marL="31365" indent="0">
              <a:buNone/>
            </a:pPr>
            <a:r>
              <a:rPr lang="en-US" sz="2000" dirty="0"/>
              <a:t>● Evaluate costs: And also consider additional costs such as insurance, maintenance, and fuel efficiency. </a:t>
            </a:r>
          </a:p>
          <a:p>
            <a:pPr marL="31365" indent="0">
              <a:buNone/>
            </a:pPr>
            <a:endParaRPr lang="en-US" sz="2000" dirty="0"/>
          </a:p>
          <a:p>
            <a:pPr marL="31365" indent="0">
              <a:buNone/>
            </a:pPr>
            <a:r>
              <a:rPr lang="en-US" sz="2000" b="1" dirty="0"/>
              <a:t>Analyze</a:t>
            </a:r>
            <a:r>
              <a:rPr lang="en-US" sz="2000" dirty="0"/>
              <a:t> </a:t>
            </a:r>
          </a:p>
          <a:p>
            <a:pPr marL="31365" indent="0">
              <a:buNone/>
            </a:pPr>
            <a:r>
              <a:rPr lang="en-US" sz="2000" dirty="0"/>
              <a:t>● Market trends: Analyze market trends to identify the best time to buy a car (e.g., end of the year, holiday sales). </a:t>
            </a:r>
          </a:p>
          <a:p>
            <a:pPr marL="31365" indent="0">
              <a:buNone/>
            </a:pPr>
            <a:r>
              <a:rPr lang="en-US" sz="2000" dirty="0"/>
              <a:t>● Depreciation: Study the depreciation rates of the cars I am interested in to understand their long-term value. </a:t>
            </a:r>
          </a:p>
          <a:p>
            <a:pPr marL="31365" indent="0">
              <a:buNone/>
            </a:pPr>
            <a:r>
              <a:rPr lang="en-US" sz="2000" dirty="0"/>
              <a:t>● Reviews and feedback: Read user reviews and expert feedback to gauge the reliability and performance of the cars.</a:t>
            </a:r>
          </a:p>
        </p:txBody>
      </p:sp>
      <p:sp>
        <p:nvSpPr>
          <p:cNvPr id="2" name="Slide Number Placeholder 1">
            <a:extLst>
              <a:ext uri="{FF2B5EF4-FFF2-40B4-BE49-F238E27FC236}">
                <a16:creationId xmlns:a16="http://schemas.microsoft.com/office/drawing/2014/main" id="{0E945156-E09A-40D1-A8FB-F9FC1B022CBD}"/>
              </a:ext>
            </a:extLst>
          </p:cNvPr>
          <p:cNvSpPr>
            <a:spLocks noGrp="1"/>
          </p:cNvSpPr>
          <p:nvPr>
            <p:ph type="sldNum" sz="quarter" idx="12"/>
          </p:nvPr>
        </p:nvSpPr>
        <p:spPr/>
        <p:txBody>
          <a:bodyPr/>
          <a:lstStyle/>
          <a:p>
            <a:fld id="{B6F15528-21DE-4FAA-801E-634DDDAF4B2B}" type="slidenum">
              <a:rPr lang="en-US" smtClean="0"/>
              <a:t>7</a:t>
            </a:fld>
            <a:endParaRPr lang="en-US"/>
          </a:p>
        </p:txBody>
      </p:sp>
    </p:spTree>
    <p:extLst>
      <p:ext uri="{BB962C8B-B14F-4D97-AF65-F5344CB8AC3E}">
        <p14:creationId xmlns:p14="http://schemas.microsoft.com/office/powerpoint/2010/main" val="715595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097C11-CDBD-4764-A35A-38828F699AD4}"/>
              </a:ext>
            </a:extLst>
          </p:cNvPr>
          <p:cNvSpPr>
            <a:spLocks noGrp="1"/>
          </p:cNvSpPr>
          <p:nvPr>
            <p:ph idx="1"/>
          </p:nvPr>
        </p:nvSpPr>
        <p:spPr>
          <a:xfrm>
            <a:off x="582544" y="381000"/>
            <a:ext cx="6600524" cy="9448799"/>
          </a:xfrm>
        </p:spPr>
        <p:txBody>
          <a:bodyPr>
            <a:normAutofit/>
          </a:bodyPr>
          <a:lstStyle/>
          <a:p>
            <a:pPr marL="31365" indent="0">
              <a:buNone/>
            </a:pPr>
            <a:r>
              <a:rPr lang="en-US" sz="2000" b="1" dirty="0"/>
              <a:t>B. Identify Outliers in the Dataset: </a:t>
            </a:r>
            <a:r>
              <a:rPr lang="en-US" sz="2000" dirty="0"/>
              <a:t>Outliers can significantly impact the analysis and distort the results. You need to identify outliers in the loan application dataset. ● Task: Detect and identify outliers in the dataset using Excel statistical functions and features, focusing on numerical variables.</a:t>
            </a:r>
          </a:p>
          <a:p>
            <a:pPr marL="31365" indent="0">
              <a:buNone/>
            </a:pPr>
            <a:endParaRPr lang="en-US" sz="2000" dirty="0"/>
          </a:p>
          <a:p>
            <a:pPr marL="31365" indent="0">
              <a:buNone/>
            </a:pPr>
            <a:r>
              <a:rPr lang="en-US" sz="2000" dirty="0"/>
              <a:t>Part 1: </a:t>
            </a:r>
          </a:p>
          <a:p>
            <a:pPr marL="31365" indent="0">
              <a:buNone/>
            </a:pPr>
            <a:r>
              <a:rPr lang="en-US" sz="2000" dirty="0"/>
              <a:t>Formulas:- </a:t>
            </a:r>
          </a:p>
          <a:p>
            <a:pPr marL="31365" indent="0">
              <a:buNone/>
            </a:pPr>
            <a:r>
              <a:rPr lang="en-US" sz="2000" dirty="0"/>
              <a:t>Quartile 1 : =QUARTILE.EXC(“range”,1 ) </a:t>
            </a:r>
            <a:br>
              <a:rPr lang="en-US" sz="2000" dirty="0"/>
            </a:br>
            <a:r>
              <a:rPr lang="en-US" sz="2000" dirty="0"/>
              <a:t>Quartile 3 : =QUARTILE.EXC(“range”,3) </a:t>
            </a:r>
            <a:br>
              <a:rPr lang="en-US" sz="2000" dirty="0"/>
            </a:br>
            <a:r>
              <a:rPr lang="en-US" sz="2000" dirty="0"/>
              <a:t>IQR = Quartile 3 - Quartile 1 </a:t>
            </a:r>
            <a:br>
              <a:rPr lang="en-US" sz="2000" dirty="0"/>
            </a:br>
            <a:r>
              <a:rPr lang="en-US" sz="2000" dirty="0"/>
              <a:t>Upper Limit = Quartile 3 + 1.5*IQR </a:t>
            </a:r>
            <a:br>
              <a:rPr lang="en-US" sz="2000" dirty="0"/>
            </a:br>
            <a:r>
              <a:rPr lang="en-US" sz="2000" dirty="0"/>
              <a:t>Lower Limit = Quartile 1 – 1.5IQR</a:t>
            </a:r>
          </a:p>
        </p:txBody>
      </p:sp>
      <p:pic>
        <p:nvPicPr>
          <p:cNvPr id="5" name="Picture 4">
            <a:extLst>
              <a:ext uri="{FF2B5EF4-FFF2-40B4-BE49-F238E27FC236}">
                <a16:creationId xmlns:a16="http://schemas.microsoft.com/office/drawing/2014/main" id="{688E9AB2-9CF4-4B76-ABF0-09AA656F4F9A}"/>
              </a:ext>
            </a:extLst>
          </p:cNvPr>
          <p:cNvPicPr>
            <a:picLocks noChangeAspect="1"/>
          </p:cNvPicPr>
          <p:nvPr/>
        </p:nvPicPr>
        <p:blipFill>
          <a:blip r:embed="rId2"/>
          <a:stretch>
            <a:fillRect/>
          </a:stretch>
        </p:blipFill>
        <p:spPr>
          <a:xfrm>
            <a:off x="682406" y="5638800"/>
            <a:ext cx="6400800" cy="1721542"/>
          </a:xfrm>
          <a:prstGeom prst="rect">
            <a:avLst/>
          </a:prstGeom>
        </p:spPr>
      </p:pic>
      <p:sp>
        <p:nvSpPr>
          <p:cNvPr id="2" name="Slide Number Placeholder 1">
            <a:extLst>
              <a:ext uri="{FF2B5EF4-FFF2-40B4-BE49-F238E27FC236}">
                <a16:creationId xmlns:a16="http://schemas.microsoft.com/office/drawing/2014/main" id="{82038BAA-1BE4-4D61-AFA7-7C9A65CFD520}"/>
              </a:ext>
            </a:extLst>
          </p:cNvPr>
          <p:cNvSpPr>
            <a:spLocks noGrp="1"/>
          </p:cNvSpPr>
          <p:nvPr>
            <p:ph type="sldNum" sz="quarter" idx="12"/>
          </p:nvPr>
        </p:nvSpPr>
        <p:spPr/>
        <p:txBody>
          <a:bodyPr/>
          <a:lstStyle/>
          <a:p>
            <a:fld id="{B6F15528-21DE-4FAA-801E-634DDDAF4B2B}" type="slidenum">
              <a:rPr lang="en-US" smtClean="0"/>
              <a:t>70</a:t>
            </a:fld>
            <a:endParaRPr lang="en-US"/>
          </a:p>
        </p:txBody>
      </p:sp>
    </p:spTree>
    <p:extLst>
      <p:ext uri="{BB962C8B-B14F-4D97-AF65-F5344CB8AC3E}">
        <p14:creationId xmlns:p14="http://schemas.microsoft.com/office/powerpoint/2010/main" val="2756961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0D40CC-59C2-4351-8595-19CC930E6C37}"/>
              </a:ext>
            </a:extLst>
          </p:cNvPr>
          <p:cNvPicPr>
            <a:picLocks noGrp="1" noChangeAspect="1"/>
          </p:cNvPicPr>
          <p:nvPr>
            <p:ph idx="1"/>
          </p:nvPr>
        </p:nvPicPr>
        <p:blipFill>
          <a:blip r:embed="rId2"/>
          <a:stretch>
            <a:fillRect/>
          </a:stretch>
        </p:blipFill>
        <p:spPr>
          <a:xfrm>
            <a:off x="1015206" y="990600"/>
            <a:ext cx="5741987" cy="3397213"/>
          </a:xfrm>
        </p:spPr>
      </p:pic>
      <p:pic>
        <p:nvPicPr>
          <p:cNvPr id="7" name="Picture 6">
            <a:extLst>
              <a:ext uri="{FF2B5EF4-FFF2-40B4-BE49-F238E27FC236}">
                <a16:creationId xmlns:a16="http://schemas.microsoft.com/office/drawing/2014/main" id="{C13CB38B-2C0D-4A4E-B8F1-02621D36B234}"/>
              </a:ext>
            </a:extLst>
          </p:cNvPr>
          <p:cNvPicPr>
            <a:picLocks noChangeAspect="1"/>
          </p:cNvPicPr>
          <p:nvPr/>
        </p:nvPicPr>
        <p:blipFill>
          <a:blip r:embed="rId3"/>
          <a:stretch>
            <a:fillRect/>
          </a:stretch>
        </p:blipFill>
        <p:spPr>
          <a:xfrm>
            <a:off x="1015206" y="5022273"/>
            <a:ext cx="5741988" cy="3440447"/>
          </a:xfrm>
          <a:prstGeom prst="rect">
            <a:avLst/>
          </a:prstGeom>
        </p:spPr>
      </p:pic>
      <p:sp>
        <p:nvSpPr>
          <p:cNvPr id="2" name="Slide Number Placeholder 1">
            <a:extLst>
              <a:ext uri="{FF2B5EF4-FFF2-40B4-BE49-F238E27FC236}">
                <a16:creationId xmlns:a16="http://schemas.microsoft.com/office/drawing/2014/main" id="{BAD51077-3716-4BEF-92A1-B77BDF2D720A}"/>
              </a:ext>
            </a:extLst>
          </p:cNvPr>
          <p:cNvSpPr>
            <a:spLocks noGrp="1"/>
          </p:cNvSpPr>
          <p:nvPr>
            <p:ph type="sldNum" sz="quarter" idx="12"/>
          </p:nvPr>
        </p:nvSpPr>
        <p:spPr/>
        <p:txBody>
          <a:bodyPr/>
          <a:lstStyle/>
          <a:p>
            <a:fld id="{B6F15528-21DE-4FAA-801E-634DDDAF4B2B}" type="slidenum">
              <a:rPr lang="en-US" smtClean="0"/>
              <a:t>71</a:t>
            </a:fld>
            <a:endParaRPr lang="en-US"/>
          </a:p>
        </p:txBody>
      </p:sp>
    </p:spTree>
    <p:extLst>
      <p:ext uri="{BB962C8B-B14F-4D97-AF65-F5344CB8AC3E}">
        <p14:creationId xmlns:p14="http://schemas.microsoft.com/office/powerpoint/2010/main" val="3733262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684E92-CB63-4D3D-A5BF-CFD8A18541F3}"/>
              </a:ext>
            </a:extLst>
          </p:cNvPr>
          <p:cNvPicPr>
            <a:picLocks noGrp="1" noChangeAspect="1"/>
          </p:cNvPicPr>
          <p:nvPr>
            <p:ph idx="1"/>
          </p:nvPr>
        </p:nvPicPr>
        <p:blipFill>
          <a:blip r:embed="rId2"/>
          <a:stretch>
            <a:fillRect/>
          </a:stretch>
        </p:blipFill>
        <p:spPr>
          <a:xfrm>
            <a:off x="976458" y="1143000"/>
            <a:ext cx="5819484" cy="3480359"/>
          </a:xfrm>
        </p:spPr>
      </p:pic>
      <p:pic>
        <p:nvPicPr>
          <p:cNvPr id="7" name="Picture 6">
            <a:extLst>
              <a:ext uri="{FF2B5EF4-FFF2-40B4-BE49-F238E27FC236}">
                <a16:creationId xmlns:a16="http://schemas.microsoft.com/office/drawing/2014/main" id="{A55A10CE-FADD-4B0E-A81E-96CF44E9A088}"/>
              </a:ext>
            </a:extLst>
          </p:cNvPr>
          <p:cNvPicPr>
            <a:picLocks noChangeAspect="1"/>
          </p:cNvPicPr>
          <p:nvPr/>
        </p:nvPicPr>
        <p:blipFill>
          <a:blip r:embed="rId3"/>
          <a:stretch>
            <a:fillRect/>
          </a:stretch>
        </p:blipFill>
        <p:spPr>
          <a:xfrm>
            <a:off x="976458" y="5435042"/>
            <a:ext cx="5819484" cy="3485161"/>
          </a:xfrm>
          <a:prstGeom prst="rect">
            <a:avLst/>
          </a:prstGeom>
        </p:spPr>
      </p:pic>
      <p:sp>
        <p:nvSpPr>
          <p:cNvPr id="2" name="Slide Number Placeholder 1">
            <a:extLst>
              <a:ext uri="{FF2B5EF4-FFF2-40B4-BE49-F238E27FC236}">
                <a16:creationId xmlns:a16="http://schemas.microsoft.com/office/drawing/2014/main" id="{6C927A28-C5A5-4ACF-B129-565E92A8F3CE}"/>
              </a:ext>
            </a:extLst>
          </p:cNvPr>
          <p:cNvSpPr>
            <a:spLocks noGrp="1"/>
          </p:cNvSpPr>
          <p:nvPr>
            <p:ph type="sldNum" sz="quarter" idx="12"/>
          </p:nvPr>
        </p:nvSpPr>
        <p:spPr/>
        <p:txBody>
          <a:bodyPr/>
          <a:lstStyle/>
          <a:p>
            <a:fld id="{B6F15528-21DE-4FAA-801E-634DDDAF4B2B}" type="slidenum">
              <a:rPr lang="en-US" smtClean="0"/>
              <a:t>72</a:t>
            </a:fld>
            <a:endParaRPr lang="en-US"/>
          </a:p>
        </p:txBody>
      </p:sp>
    </p:spTree>
    <p:extLst>
      <p:ext uri="{BB962C8B-B14F-4D97-AF65-F5344CB8AC3E}">
        <p14:creationId xmlns:p14="http://schemas.microsoft.com/office/powerpoint/2010/main" val="2786813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D3B91-7E07-4E8D-8E0A-D235BFEB0B59}"/>
              </a:ext>
            </a:extLst>
          </p:cNvPr>
          <p:cNvSpPr>
            <a:spLocks noGrp="1"/>
          </p:cNvSpPr>
          <p:nvPr>
            <p:ph idx="1"/>
          </p:nvPr>
        </p:nvSpPr>
        <p:spPr>
          <a:xfrm>
            <a:off x="582544" y="838199"/>
            <a:ext cx="6600524" cy="8305801"/>
          </a:xfrm>
        </p:spPr>
        <p:txBody>
          <a:bodyPr>
            <a:normAutofit/>
          </a:bodyPr>
          <a:lstStyle/>
          <a:p>
            <a:pPr marL="31365" indent="0">
              <a:buNone/>
            </a:pPr>
            <a:r>
              <a:rPr lang="en-US" sz="2000" dirty="0"/>
              <a:t>Part 2: </a:t>
            </a:r>
          </a:p>
        </p:txBody>
      </p:sp>
      <p:pic>
        <p:nvPicPr>
          <p:cNvPr id="5" name="Picture 4">
            <a:extLst>
              <a:ext uri="{FF2B5EF4-FFF2-40B4-BE49-F238E27FC236}">
                <a16:creationId xmlns:a16="http://schemas.microsoft.com/office/drawing/2014/main" id="{D1392501-0C01-4796-9956-87509F81BA5B}"/>
              </a:ext>
            </a:extLst>
          </p:cNvPr>
          <p:cNvPicPr>
            <a:picLocks noChangeAspect="1"/>
          </p:cNvPicPr>
          <p:nvPr/>
        </p:nvPicPr>
        <p:blipFill>
          <a:blip r:embed="rId2"/>
          <a:stretch>
            <a:fillRect/>
          </a:stretch>
        </p:blipFill>
        <p:spPr>
          <a:xfrm>
            <a:off x="1123734" y="1828800"/>
            <a:ext cx="5524931" cy="3060880"/>
          </a:xfrm>
          <a:prstGeom prst="rect">
            <a:avLst/>
          </a:prstGeom>
        </p:spPr>
      </p:pic>
      <p:pic>
        <p:nvPicPr>
          <p:cNvPr id="7" name="Picture 6">
            <a:extLst>
              <a:ext uri="{FF2B5EF4-FFF2-40B4-BE49-F238E27FC236}">
                <a16:creationId xmlns:a16="http://schemas.microsoft.com/office/drawing/2014/main" id="{24C11512-179C-4CFF-B3BA-987A5342FD4A}"/>
              </a:ext>
            </a:extLst>
          </p:cNvPr>
          <p:cNvPicPr>
            <a:picLocks noChangeAspect="1"/>
          </p:cNvPicPr>
          <p:nvPr/>
        </p:nvPicPr>
        <p:blipFill>
          <a:blip r:embed="rId3"/>
          <a:stretch>
            <a:fillRect/>
          </a:stretch>
        </p:blipFill>
        <p:spPr>
          <a:xfrm>
            <a:off x="1120340" y="5678369"/>
            <a:ext cx="5524931" cy="3078290"/>
          </a:xfrm>
          <a:prstGeom prst="rect">
            <a:avLst/>
          </a:prstGeom>
        </p:spPr>
      </p:pic>
      <p:sp>
        <p:nvSpPr>
          <p:cNvPr id="2" name="Slide Number Placeholder 1">
            <a:extLst>
              <a:ext uri="{FF2B5EF4-FFF2-40B4-BE49-F238E27FC236}">
                <a16:creationId xmlns:a16="http://schemas.microsoft.com/office/drawing/2014/main" id="{EBA8DC8E-C245-4487-A1D7-E336AE1AE26F}"/>
              </a:ext>
            </a:extLst>
          </p:cNvPr>
          <p:cNvSpPr>
            <a:spLocks noGrp="1"/>
          </p:cNvSpPr>
          <p:nvPr>
            <p:ph type="sldNum" sz="quarter" idx="12"/>
          </p:nvPr>
        </p:nvSpPr>
        <p:spPr/>
        <p:txBody>
          <a:bodyPr/>
          <a:lstStyle/>
          <a:p>
            <a:fld id="{B6F15528-21DE-4FAA-801E-634DDDAF4B2B}" type="slidenum">
              <a:rPr lang="en-US" smtClean="0"/>
              <a:t>73</a:t>
            </a:fld>
            <a:endParaRPr lang="en-US"/>
          </a:p>
        </p:txBody>
      </p:sp>
    </p:spTree>
    <p:extLst>
      <p:ext uri="{BB962C8B-B14F-4D97-AF65-F5344CB8AC3E}">
        <p14:creationId xmlns:p14="http://schemas.microsoft.com/office/powerpoint/2010/main" val="3130328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E136A-F52A-4F60-9C79-3C3C46DDE8A3}"/>
              </a:ext>
            </a:extLst>
          </p:cNvPr>
          <p:cNvSpPr>
            <a:spLocks noGrp="1"/>
          </p:cNvSpPr>
          <p:nvPr>
            <p:ph idx="1"/>
          </p:nvPr>
        </p:nvSpPr>
        <p:spPr>
          <a:xfrm>
            <a:off x="582544" y="304801"/>
            <a:ext cx="6600524" cy="8188962"/>
          </a:xfrm>
        </p:spPr>
        <p:txBody>
          <a:bodyPr>
            <a:normAutofit/>
          </a:bodyPr>
          <a:lstStyle/>
          <a:p>
            <a:pPr marL="31365" indent="0">
              <a:buNone/>
            </a:pPr>
            <a:r>
              <a:rPr lang="en-US" sz="2000" b="1" dirty="0"/>
              <a:t>C. Analyze Data Imbalance: </a:t>
            </a:r>
            <a:r>
              <a:rPr lang="en-US" sz="2000" dirty="0"/>
              <a:t>Data imbalance can affect the accuracy of the analysis, especially for binary classification problems. Understanding the data distribution is crucial for building reliable models. </a:t>
            </a:r>
          </a:p>
          <a:p>
            <a:pPr marL="31365" indent="0">
              <a:buNone/>
            </a:pPr>
            <a:r>
              <a:rPr lang="en-US" sz="2000" dirty="0"/>
              <a:t>Task: Determine if there is data imbalance in the loan application dataset and calculate the ratio of data imbalance using Excel functions.</a:t>
            </a:r>
          </a:p>
        </p:txBody>
      </p:sp>
      <p:pic>
        <p:nvPicPr>
          <p:cNvPr id="5" name="Picture 4">
            <a:extLst>
              <a:ext uri="{FF2B5EF4-FFF2-40B4-BE49-F238E27FC236}">
                <a16:creationId xmlns:a16="http://schemas.microsoft.com/office/drawing/2014/main" id="{A85488F6-75A4-4125-9F39-742B2D043165}"/>
              </a:ext>
            </a:extLst>
          </p:cNvPr>
          <p:cNvPicPr>
            <a:picLocks noChangeAspect="1"/>
          </p:cNvPicPr>
          <p:nvPr/>
        </p:nvPicPr>
        <p:blipFill>
          <a:blip r:embed="rId2"/>
          <a:stretch>
            <a:fillRect/>
          </a:stretch>
        </p:blipFill>
        <p:spPr>
          <a:xfrm>
            <a:off x="1104512" y="3876514"/>
            <a:ext cx="5563376" cy="2305372"/>
          </a:xfrm>
          <a:prstGeom prst="rect">
            <a:avLst/>
          </a:prstGeom>
        </p:spPr>
      </p:pic>
      <p:pic>
        <p:nvPicPr>
          <p:cNvPr id="7" name="Picture 6">
            <a:extLst>
              <a:ext uri="{FF2B5EF4-FFF2-40B4-BE49-F238E27FC236}">
                <a16:creationId xmlns:a16="http://schemas.microsoft.com/office/drawing/2014/main" id="{B3DB9C2A-1BFA-49D7-BC75-B4FC1D931940}"/>
              </a:ext>
            </a:extLst>
          </p:cNvPr>
          <p:cNvPicPr>
            <a:picLocks noChangeAspect="1"/>
          </p:cNvPicPr>
          <p:nvPr/>
        </p:nvPicPr>
        <p:blipFill>
          <a:blip r:embed="rId3"/>
          <a:stretch>
            <a:fillRect/>
          </a:stretch>
        </p:blipFill>
        <p:spPr>
          <a:xfrm>
            <a:off x="589332" y="7162800"/>
            <a:ext cx="6593736" cy="956274"/>
          </a:xfrm>
          <a:prstGeom prst="rect">
            <a:avLst/>
          </a:prstGeom>
        </p:spPr>
      </p:pic>
      <p:sp>
        <p:nvSpPr>
          <p:cNvPr id="2" name="Slide Number Placeholder 1">
            <a:extLst>
              <a:ext uri="{FF2B5EF4-FFF2-40B4-BE49-F238E27FC236}">
                <a16:creationId xmlns:a16="http://schemas.microsoft.com/office/drawing/2014/main" id="{80ADADBA-F770-48C4-812F-CE5B02833E36}"/>
              </a:ext>
            </a:extLst>
          </p:cNvPr>
          <p:cNvSpPr>
            <a:spLocks noGrp="1"/>
          </p:cNvSpPr>
          <p:nvPr>
            <p:ph type="sldNum" sz="quarter" idx="12"/>
          </p:nvPr>
        </p:nvSpPr>
        <p:spPr/>
        <p:txBody>
          <a:bodyPr/>
          <a:lstStyle/>
          <a:p>
            <a:fld id="{B6F15528-21DE-4FAA-801E-634DDDAF4B2B}" type="slidenum">
              <a:rPr lang="en-US" smtClean="0"/>
              <a:t>74</a:t>
            </a:fld>
            <a:endParaRPr lang="en-US"/>
          </a:p>
        </p:txBody>
      </p:sp>
    </p:spTree>
    <p:extLst>
      <p:ext uri="{BB962C8B-B14F-4D97-AF65-F5344CB8AC3E}">
        <p14:creationId xmlns:p14="http://schemas.microsoft.com/office/powerpoint/2010/main" val="3476566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B14183-2151-4DD8-BC3F-18F8BE35A2BF}"/>
              </a:ext>
            </a:extLst>
          </p:cNvPr>
          <p:cNvPicPr>
            <a:picLocks noGrp="1" noChangeAspect="1"/>
          </p:cNvPicPr>
          <p:nvPr>
            <p:ph idx="1"/>
          </p:nvPr>
        </p:nvPicPr>
        <p:blipFill>
          <a:blip r:embed="rId2"/>
          <a:stretch>
            <a:fillRect/>
          </a:stretch>
        </p:blipFill>
        <p:spPr>
          <a:xfrm>
            <a:off x="1261367" y="1524000"/>
            <a:ext cx="5249666" cy="3200139"/>
          </a:xfrm>
        </p:spPr>
      </p:pic>
      <p:pic>
        <p:nvPicPr>
          <p:cNvPr id="7" name="Picture 6">
            <a:extLst>
              <a:ext uri="{FF2B5EF4-FFF2-40B4-BE49-F238E27FC236}">
                <a16:creationId xmlns:a16="http://schemas.microsoft.com/office/drawing/2014/main" id="{740370E1-CC5B-4343-95A9-BD2B67D28349}"/>
              </a:ext>
            </a:extLst>
          </p:cNvPr>
          <p:cNvPicPr>
            <a:picLocks noChangeAspect="1"/>
          </p:cNvPicPr>
          <p:nvPr/>
        </p:nvPicPr>
        <p:blipFill>
          <a:blip r:embed="rId3"/>
          <a:stretch>
            <a:fillRect/>
          </a:stretch>
        </p:blipFill>
        <p:spPr>
          <a:xfrm>
            <a:off x="1261366" y="5486400"/>
            <a:ext cx="5249667" cy="3200139"/>
          </a:xfrm>
          <a:prstGeom prst="rect">
            <a:avLst/>
          </a:prstGeom>
        </p:spPr>
      </p:pic>
      <p:sp>
        <p:nvSpPr>
          <p:cNvPr id="2" name="Slide Number Placeholder 1">
            <a:extLst>
              <a:ext uri="{FF2B5EF4-FFF2-40B4-BE49-F238E27FC236}">
                <a16:creationId xmlns:a16="http://schemas.microsoft.com/office/drawing/2014/main" id="{5C54663C-6E36-40F1-8259-05A195F4C212}"/>
              </a:ext>
            </a:extLst>
          </p:cNvPr>
          <p:cNvSpPr>
            <a:spLocks noGrp="1"/>
          </p:cNvSpPr>
          <p:nvPr>
            <p:ph type="sldNum" sz="quarter" idx="12"/>
          </p:nvPr>
        </p:nvSpPr>
        <p:spPr/>
        <p:txBody>
          <a:bodyPr/>
          <a:lstStyle/>
          <a:p>
            <a:fld id="{B6F15528-21DE-4FAA-801E-634DDDAF4B2B}" type="slidenum">
              <a:rPr lang="en-US" smtClean="0"/>
              <a:t>75</a:t>
            </a:fld>
            <a:endParaRPr lang="en-US"/>
          </a:p>
        </p:txBody>
      </p:sp>
    </p:spTree>
    <p:extLst>
      <p:ext uri="{BB962C8B-B14F-4D97-AF65-F5344CB8AC3E}">
        <p14:creationId xmlns:p14="http://schemas.microsoft.com/office/powerpoint/2010/main" val="1679357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FFFEBB-25CC-48C6-B9FF-3B9269120F3F}"/>
              </a:ext>
            </a:extLst>
          </p:cNvPr>
          <p:cNvSpPr>
            <a:spLocks noGrp="1"/>
          </p:cNvSpPr>
          <p:nvPr>
            <p:ph idx="1"/>
          </p:nvPr>
        </p:nvSpPr>
        <p:spPr>
          <a:xfrm>
            <a:off x="582544" y="381001"/>
            <a:ext cx="6600524" cy="8112762"/>
          </a:xfrm>
        </p:spPr>
        <p:txBody>
          <a:bodyPr>
            <a:normAutofit/>
          </a:bodyPr>
          <a:lstStyle/>
          <a:p>
            <a:pPr marL="31365" indent="0">
              <a:buNone/>
            </a:pPr>
            <a:r>
              <a:rPr lang="en-US" sz="2000" b="1" dirty="0"/>
              <a:t>D. Perform Univariate, Segmented Univariate, and Bivariate Analysis: </a:t>
            </a:r>
            <a:r>
              <a:rPr lang="en-US" sz="2000" dirty="0"/>
              <a:t>To gain insights into the driving factors of loan default, it is important to conduct various analyses on consumer and loan attributes. </a:t>
            </a:r>
          </a:p>
          <a:p>
            <a:pPr marL="31365" indent="0">
              <a:buNone/>
            </a:pPr>
            <a:r>
              <a:rPr lang="en-US" sz="2000" dirty="0"/>
              <a:t>Task: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 </a:t>
            </a:r>
          </a:p>
          <a:p>
            <a:pPr marL="31365" indent="0">
              <a:buNone/>
            </a:pPr>
            <a:endParaRPr lang="en-US" sz="2000" dirty="0"/>
          </a:p>
          <a:p>
            <a:pPr marL="31365" indent="0">
              <a:buNone/>
            </a:pPr>
            <a:r>
              <a:rPr lang="en-US" sz="2000" b="1" dirty="0"/>
              <a:t>Univariate:</a:t>
            </a:r>
            <a:r>
              <a:rPr lang="en-US" sz="2000" dirty="0"/>
              <a:t> </a:t>
            </a:r>
          </a:p>
          <a:p>
            <a:pPr marL="31365" indent="0">
              <a:buNone/>
            </a:pPr>
            <a:r>
              <a:rPr lang="en-US" sz="2000" dirty="0"/>
              <a:t>1. </a:t>
            </a:r>
          </a:p>
        </p:txBody>
      </p:sp>
      <p:pic>
        <p:nvPicPr>
          <p:cNvPr id="5" name="Picture 4">
            <a:extLst>
              <a:ext uri="{FF2B5EF4-FFF2-40B4-BE49-F238E27FC236}">
                <a16:creationId xmlns:a16="http://schemas.microsoft.com/office/drawing/2014/main" id="{F8FFBD2E-2743-4548-B935-F7C91863AE32}"/>
              </a:ext>
            </a:extLst>
          </p:cNvPr>
          <p:cNvPicPr>
            <a:picLocks noChangeAspect="1"/>
          </p:cNvPicPr>
          <p:nvPr/>
        </p:nvPicPr>
        <p:blipFill>
          <a:blip r:embed="rId2"/>
          <a:stretch>
            <a:fillRect/>
          </a:stretch>
        </p:blipFill>
        <p:spPr>
          <a:xfrm>
            <a:off x="1353565" y="5410200"/>
            <a:ext cx="5058481" cy="1810003"/>
          </a:xfrm>
          <a:prstGeom prst="rect">
            <a:avLst/>
          </a:prstGeom>
        </p:spPr>
      </p:pic>
      <p:sp>
        <p:nvSpPr>
          <p:cNvPr id="2" name="Slide Number Placeholder 1">
            <a:extLst>
              <a:ext uri="{FF2B5EF4-FFF2-40B4-BE49-F238E27FC236}">
                <a16:creationId xmlns:a16="http://schemas.microsoft.com/office/drawing/2014/main" id="{782E49AC-CAB5-4837-92FB-82C6A2E2A5F9}"/>
              </a:ext>
            </a:extLst>
          </p:cNvPr>
          <p:cNvSpPr>
            <a:spLocks noGrp="1"/>
          </p:cNvSpPr>
          <p:nvPr>
            <p:ph type="sldNum" sz="quarter" idx="12"/>
          </p:nvPr>
        </p:nvSpPr>
        <p:spPr/>
        <p:txBody>
          <a:bodyPr/>
          <a:lstStyle/>
          <a:p>
            <a:fld id="{B6F15528-21DE-4FAA-801E-634DDDAF4B2B}" type="slidenum">
              <a:rPr lang="en-US" smtClean="0"/>
              <a:t>76</a:t>
            </a:fld>
            <a:endParaRPr lang="en-US"/>
          </a:p>
        </p:txBody>
      </p:sp>
    </p:spTree>
    <p:extLst>
      <p:ext uri="{BB962C8B-B14F-4D97-AF65-F5344CB8AC3E}">
        <p14:creationId xmlns:p14="http://schemas.microsoft.com/office/powerpoint/2010/main" val="1701447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7C83D4-3003-4CCD-9E37-50A15C600822}"/>
              </a:ext>
            </a:extLst>
          </p:cNvPr>
          <p:cNvPicPr>
            <a:picLocks noGrp="1" noChangeAspect="1"/>
          </p:cNvPicPr>
          <p:nvPr>
            <p:ph idx="1"/>
          </p:nvPr>
        </p:nvPicPr>
        <p:blipFill>
          <a:blip r:embed="rId2"/>
          <a:stretch>
            <a:fillRect/>
          </a:stretch>
        </p:blipFill>
        <p:spPr>
          <a:xfrm>
            <a:off x="1114203" y="914400"/>
            <a:ext cx="5543994" cy="3278260"/>
          </a:xfrm>
        </p:spPr>
      </p:pic>
      <p:pic>
        <p:nvPicPr>
          <p:cNvPr id="7" name="Picture 6">
            <a:extLst>
              <a:ext uri="{FF2B5EF4-FFF2-40B4-BE49-F238E27FC236}">
                <a16:creationId xmlns:a16="http://schemas.microsoft.com/office/drawing/2014/main" id="{2C11721E-5177-4B7E-8787-AA5059B8DCD0}"/>
              </a:ext>
            </a:extLst>
          </p:cNvPr>
          <p:cNvPicPr>
            <a:picLocks noChangeAspect="1"/>
          </p:cNvPicPr>
          <p:nvPr/>
        </p:nvPicPr>
        <p:blipFill>
          <a:blip r:embed="rId3"/>
          <a:stretch>
            <a:fillRect/>
          </a:stretch>
        </p:blipFill>
        <p:spPr>
          <a:xfrm>
            <a:off x="1121130" y="5029200"/>
            <a:ext cx="5592328" cy="3278261"/>
          </a:xfrm>
          <a:prstGeom prst="rect">
            <a:avLst/>
          </a:prstGeom>
        </p:spPr>
      </p:pic>
      <p:sp>
        <p:nvSpPr>
          <p:cNvPr id="2" name="Slide Number Placeholder 1">
            <a:extLst>
              <a:ext uri="{FF2B5EF4-FFF2-40B4-BE49-F238E27FC236}">
                <a16:creationId xmlns:a16="http://schemas.microsoft.com/office/drawing/2014/main" id="{281BBCFE-C370-4241-85A7-BD1B84CB8D01}"/>
              </a:ext>
            </a:extLst>
          </p:cNvPr>
          <p:cNvSpPr>
            <a:spLocks noGrp="1"/>
          </p:cNvSpPr>
          <p:nvPr>
            <p:ph type="sldNum" sz="quarter" idx="12"/>
          </p:nvPr>
        </p:nvSpPr>
        <p:spPr/>
        <p:txBody>
          <a:bodyPr/>
          <a:lstStyle/>
          <a:p>
            <a:fld id="{B6F15528-21DE-4FAA-801E-634DDDAF4B2B}" type="slidenum">
              <a:rPr lang="en-US" smtClean="0"/>
              <a:t>77</a:t>
            </a:fld>
            <a:endParaRPr lang="en-US"/>
          </a:p>
        </p:txBody>
      </p:sp>
    </p:spTree>
    <p:extLst>
      <p:ext uri="{BB962C8B-B14F-4D97-AF65-F5344CB8AC3E}">
        <p14:creationId xmlns:p14="http://schemas.microsoft.com/office/powerpoint/2010/main" val="2278241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330B92-605B-45B0-B942-F5ABD028C8CF}"/>
              </a:ext>
            </a:extLst>
          </p:cNvPr>
          <p:cNvSpPr>
            <a:spLocks noGrp="1"/>
          </p:cNvSpPr>
          <p:nvPr>
            <p:ph idx="1"/>
          </p:nvPr>
        </p:nvSpPr>
        <p:spPr>
          <a:xfrm>
            <a:off x="582544" y="457201"/>
            <a:ext cx="6600524" cy="8036562"/>
          </a:xfrm>
        </p:spPr>
        <p:txBody>
          <a:bodyPr>
            <a:normAutofit/>
          </a:bodyPr>
          <a:lstStyle/>
          <a:p>
            <a:pPr marL="31365" indent="0">
              <a:buNone/>
            </a:pPr>
            <a:r>
              <a:rPr lang="en-US" sz="2000" dirty="0"/>
              <a:t>2.</a:t>
            </a:r>
          </a:p>
          <a:p>
            <a:pPr marL="31365" indent="0">
              <a:buNone/>
            </a:pPr>
            <a:endParaRPr lang="en-US" sz="2000" dirty="0"/>
          </a:p>
          <a:p>
            <a:pPr marL="31365" indent="0">
              <a:buNone/>
            </a:pPr>
            <a:endParaRPr lang="en-US" sz="2000" dirty="0"/>
          </a:p>
        </p:txBody>
      </p:sp>
      <p:pic>
        <p:nvPicPr>
          <p:cNvPr id="5" name="Picture 4">
            <a:extLst>
              <a:ext uri="{FF2B5EF4-FFF2-40B4-BE49-F238E27FC236}">
                <a16:creationId xmlns:a16="http://schemas.microsoft.com/office/drawing/2014/main" id="{4CBA3D7E-F40B-4CED-AE60-BC92E0AEFCF8}"/>
              </a:ext>
            </a:extLst>
          </p:cNvPr>
          <p:cNvPicPr>
            <a:picLocks noChangeAspect="1"/>
          </p:cNvPicPr>
          <p:nvPr/>
        </p:nvPicPr>
        <p:blipFill>
          <a:blip r:embed="rId2"/>
          <a:stretch>
            <a:fillRect/>
          </a:stretch>
        </p:blipFill>
        <p:spPr>
          <a:xfrm>
            <a:off x="1182091" y="1141606"/>
            <a:ext cx="5401429" cy="1381318"/>
          </a:xfrm>
          <a:prstGeom prst="rect">
            <a:avLst/>
          </a:prstGeom>
        </p:spPr>
      </p:pic>
      <p:pic>
        <p:nvPicPr>
          <p:cNvPr id="7" name="Picture 6">
            <a:extLst>
              <a:ext uri="{FF2B5EF4-FFF2-40B4-BE49-F238E27FC236}">
                <a16:creationId xmlns:a16="http://schemas.microsoft.com/office/drawing/2014/main" id="{6BDC255A-EBDB-4B3E-945E-1C72B988A421}"/>
              </a:ext>
            </a:extLst>
          </p:cNvPr>
          <p:cNvPicPr>
            <a:picLocks noChangeAspect="1"/>
          </p:cNvPicPr>
          <p:nvPr/>
        </p:nvPicPr>
        <p:blipFill>
          <a:blip r:embed="rId3"/>
          <a:stretch>
            <a:fillRect/>
          </a:stretch>
        </p:blipFill>
        <p:spPr>
          <a:xfrm>
            <a:off x="1419812" y="2743200"/>
            <a:ext cx="4932776" cy="3127482"/>
          </a:xfrm>
          <a:prstGeom prst="rect">
            <a:avLst/>
          </a:prstGeom>
        </p:spPr>
      </p:pic>
      <p:pic>
        <p:nvPicPr>
          <p:cNvPr id="9" name="Picture 8">
            <a:extLst>
              <a:ext uri="{FF2B5EF4-FFF2-40B4-BE49-F238E27FC236}">
                <a16:creationId xmlns:a16="http://schemas.microsoft.com/office/drawing/2014/main" id="{4685AA7D-9831-4A14-A456-0B90AA91E7A7}"/>
              </a:ext>
            </a:extLst>
          </p:cNvPr>
          <p:cNvPicPr>
            <a:picLocks noChangeAspect="1"/>
          </p:cNvPicPr>
          <p:nvPr/>
        </p:nvPicPr>
        <p:blipFill>
          <a:blip r:embed="rId4"/>
          <a:stretch>
            <a:fillRect/>
          </a:stretch>
        </p:blipFill>
        <p:spPr>
          <a:xfrm>
            <a:off x="1419812" y="6090958"/>
            <a:ext cx="4932776" cy="3579742"/>
          </a:xfrm>
          <a:prstGeom prst="rect">
            <a:avLst/>
          </a:prstGeom>
        </p:spPr>
      </p:pic>
      <p:sp>
        <p:nvSpPr>
          <p:cNvPr id="2" name="Slide Number Placeholder 1">
            <a:extLst>
              <a:ext uri="{FF2B5EF4-FFF2-40B4-BE49-F238E27FC236}">
                <a16:creationId xmlns:a16="http://schemas.microsoft.com/office/drawing/2014/main" id="{2DA4A272-0216-48DC-9096-7C0BDF22A769}"/>
              </a:ext>
            </a:extLst>
          </p:cNvPr>
          <p:cNvSpPr>
            <a:spLocks noGrp="1"/>
          </p:cNvSpPr>
          <p:nvPr>
            <p:ph type="sldNum" sz="quarter" idx="12"/>
          </p:nvPr>
        </p:nvSpPr>
        <p:spPr/>
        <p:txBody>
          <a:bodyPr/>
          <a:lstStyle/>
          <a:p>
            <a:fld id="{B6F15528-21DE-4FAA-801E-634DDDAF4B2B}" type="slidenum">
              <a:rPr lang="en-US" smtClean="0"/>
              <a:t>78</a:t>
            </a:fld>
            <a:endParaRPr lang="en-US"/>
          </a:p>
        </p:txBody>
      </p:sp>
    </p:spTree>
    <p:extLst>
      <p:ext uri="{BB962C8B-B14F-4D97-AF65-F5344CB8AC3E}">
        <p14:creationId xmlns:p14="http://schemas.microsoft.com/office/powerpoint/2010/main" val="3348084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19C25-BA16-49B4-848E-98BFA33B5539}"/>
              </a:ext>
            </a:extLst>
          </p:cNvPr>
          <p:cNvSpPr>
            <a:spLocks noGrp="1"/>
          </p:cNvSpPr>
          <p:nvPr>
            <p:ph idx="1"/>
          </p:nvPr>
        </p:nvSpPr>
        <p:spPr>
          <a:xfrm>
            <a:off x="582544" y="457201"/>
            <a:ext cx="6600524" cy="8036562"/>
          </a:xfrm>
        </p:spPr>
        <p:txBody>
          <a:bodyPr>
            <a:normAutofit/>
          </a:bodyPr>
          <a:lstStyle/>
          <a:p>
            <a:pPr marL="31365" indent="0">
              <a:buNone/>
            </a:pPr>
            <a:r>
              <a:rPr lang="en-US" sz="2000" dirty="0"/>
              <a:t>3.</a:t>
            </a:r>
          </a:p>
        </p:txBody>
      </p:sp>
      <p:pic>
        <p:nvPicPr>
          <p:cNvPr id="5" name="Picture 4">
            <a:extLst>
              <a:ext uri="{FF2B5EF4-FFF2-40B4-BE49-F238E27FC236}">
                <a16:creationId xmlns:a16="http://schemas.microsoft.com/office/drawing/2014/main" id="{26D2D325-46F5-43AA-850F-EE3AAEFDF896}"/>
              </a:ext>
            </a:extLst>
          </p:cNvPr>
          <p:cNvPicPr>
            <a:picLocks noChangeAspect="1"/>
          </p:cNvPicPr>
          <p:nvPr/>
        </p:nvPicPr>
        <p:blipFill>
          <a:blip r:embed="rId2"/>
          <a:stretch>
            <a:fillRect/>
          </a:stretch>
        </p:blipFill>
        <p:spPr>
          <a:xfrm>
            <a:off x="910777" y="990600"/>
            <a:ext cx="5944058" cy="1425537"/>
          </a:xfrm>
          <a:prstGeom prst="rect">
            <a:avLst/>
          </a:prstGeom>
        </p:spPr>
      </p:pic>
      <p:pic>
        <p:nvPicPr>
          <p:cNvPr id="7" name="Picture 6">
            <a:extLst>
              <a:ext uri="{FF2B5EF4-FFF2-40B4-BE49-F238E27FC236}">
                <a16:creationId xmlns:a16="http://schemas.microsoft.com/office/drawing/2014/main" id="{5F96FCA4-820F-4C2E-B40A-B70EC7F44C58}"/>
              </a:ext>
            </a:extLst>
          </p:cNvPr>
          <p:cNvPicPr>
            <a:picLocks noChangeAspect="1"/>
          </p:cNvPicPr>
          <p:nvPr/>
        </p:nvPicPr>
        <p:blipFill>
          <a:blip r:embed="rId3"/>
          <a:stretch>
            <a:fillRect/>
          </a:stretch>
        </p:blipFill>
        <p:spPr>
          <a:xfrm>
            <a:off x="1239327" y="2949536"/>
            <a:ext cx="5293745" cy="2994064"/>
          </a:xfrm>
          <a:prstGeom prst="rect">
            <a:avLst/>
          </a:prstGeom>
        </p:spPr>
      </p:pic>
      <p:pic>
        <p:nvPicPr>
          <p:cNvPr id="9" name="Picture 8">
            <a:extLst>
              <a:ext uri="{FF2B5EF4-FFF2-40B4-BE49-F238E27FC236}">
                <a16:creationId xmlns:a16="http://schemas.microsoft.com/office/drawing/2014/main" id="{2892658B-1813-4E75-A61D-BB9880B19F26}"/>
              </a:ext>
            </a:extLst>
          </p:cNvPr>
          <p:cNvPicPr>
            <a:picLocks noChangeAspect="1"/>
          </p:cNvPicPr>
          <p:nvPr/>
        </p:nvPicPr>
        <p:blipFill>
          <a:blip r:embed="rId4"/>
          <a:stretch>
            <a:fillRect/>
          </a:stretch>
        </p:blipFill>
        <p:spPr>
          <a:xfrm>
            <a:off x="1235933" y="6415043"/>
            <a:ext cx="5293745" cy="3353801"/>
          </a:xfrm>
          <a:prstGeom prst="rect">
            <a:avLst/>
          </a:prstGeom>
        </p:spPr>
      </p:pic>
      <p:sp>
        <p:nvSpPr>
          <p:cNvPr id="2" name="Slide Number Placeholder 1">
            <a:extLst>
              <a:ext uri="{FF2B5EF4-FFF2-40B4-BE49-F238E27FC236}">
                <a16:creationId xmlns:a16="http://schemas.microsoft.com/office/drawing/2014/main" id="{C973CA40-6E71-4E26-9005-2EEC1380B7D7}"/>
              </a:ext>
            </a:extLst>
          </p:cNvPr>
          <p:cNvSpPr>
            <a:spLocks noGrp="1"/>
          </p:cNvSpPr>
          <p:nvPr>
            <p:ph type="sldNum" sz="quarter" idx="12"/>
          </p:nvPr>
        </p:nvSpPr>
        <p:spPr/>
        <p:txBody>
          <a:bodyPr/>
          <a:lstStyle/>
          <a:p>
            <a:fld id="{B6F15528-21DE-4FAA-801E-634DDDAF4B2B}" type="slidenum">
              <a:rPr lang="en-US" smtClean="0"/>
              <a:t>79</a:t>
            </a:fld>
            <a:endParaRPr lang="en-US"/>
          </a:p>
        </p:txBody>
      </p:sp>
    </p:spTree>
    <p:extLst>
      <p:ext uri="{BB962C8B-B14F-4D97-AF65-F5344CB8AC3E}">
        <p14:creationId xmlns:p14="http://schemas.microsoft.com/office/powerpoint/2010/main" val="1123350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9C4E4-2309-4E1A-863C-03BBA83908AA}"/>
              </a:ext>
            </a:extLst>
          </p:cNvPr>
          <p:cNvSpPr>
            <a:spLocks noGrp="1"/>
          </p:cNvSpPr>
          <p:nvPr>
            <p:ph idx="1"/>
          </p:nvPr>
        </p:nvSpPr>
        <p:spPr>
          <a:xfrm>
            <a:off x="582544" y="1828801"/>
            <a:ext cx="6600524" cy="6664962"/>
          </a:xfrm>
        </p:spPr>
        <p:txBody>
          <a:bodyPr>
            <a:normAutofit/>
          </a:bodyPr>
          <a:lstStyle/>
          <a:p>
            <a:pPr marL="31365" indent="0">
              <a:buNone/>
            </a:pPr>
            <a:r>
              <a:rPr lang="en-US" sz="2000" b="1" dirty="0"/>
              <a:t>Share</a:t>
            </a:r>
            <a:r>
              <a:rPr lang="en-US" sz="2000" dirty="0"/>
              <a:t> </a:t>
            </a:r>
          </a:p>
          <a:p>
            <a:pPr marL="31365" indent="0">
              <a:buNone/>
            </a:pPr>
            <a:r>
              <a:rPr lang="en-US" sz="2000" dirty="0"/>
              <a:t>● Consult with others: Later I will discuss my findings with family, friends, or car experts to get their opinions and advice. </a:t>
            </a:r>
          </a:p>
          <a:p>
            <a:pPr marL="31365" indent="0">
              <a:buNone/>
            </a:pPr>
            <a:r>
              <a:rPr lang="en-US" sz="2000" dirty="0"/>
              <a:t>● Negotiate: Communicate with dealerships or sellers to negotiate the best price and terms. </a:t>
            </a:r>
          </a:p>
          <a:p>
            <a:pPr marL="31365" indent="0">
              <a:buNone/>
            </a:pPr>
            <a:r>
              <a:rPr lang="en-US" sz="2000" dirty="0"/>
              <a:t>● Finalize decision: Share my final decision with relevant parties, such as the dealership, insurance company, and finance provider. </a:t>
            </a:r>
          </a:p>
          <a:p>
            <a:pPr marL="31365" indent="0">
              <a:buNone/>
            </a:pPr>
            <a:endParaRPr lang="en-US" sz="2000" dirty="0"/>
          </a:p>
          <a:p>
            <a:pPr marL="31365" indent="0">
              <a:buNone/>
            </a:pPr>
            <a:r>
              <a:rPr lang="en-US" sz="2000" b="1" dirty="0"/>
              <a:t>Act</a:t>
            </a:r>
            <a:r>
              <a:rPr lang="en-US" sz="2000" dirty="0"/>
              <a:t> </a:t>
            </a:r>
          </a:p>
          <a:p>
            <a:pPr marL="31365" indent="0">
              <a:buNone/>
            </a:pPr>
            <a:r>
              <a:rPr lang="en-US" sz="2000" dirty="0"/>
              <a:t>● Purchase: Lastly I will complete the purchase transaction, ensuring all paperwork is in order. </a:t>
            </a:r>
          </a:p>
          <a:p>
            <a:pPr marL="31365" indent="0">
              <a:buNone/>
            </a:pPr>
            <a:r>
              <a:rPr lang="en-US" sz="2000" dirty="0"/>
              <a:t>● Registration and insurance: Register the car and obtain the necessary insurance coverage. </a:t>
            </a:r>
          </a:p>
          <a:p>
            <a:pPr marL="31365" indent="0">
              <a:buNone/>
            </a:pPr>
            <a:r>
              <a:rPr lang="en-US" sz="2000" dirty="0"/>
              <a:t>● Enjoy your new car: Take possession of my new car and start enjoying my purchase.</a:t>
            </a:r>
          </a:p>
        </p:txBody>
      </p:sp>
      <p:sp>
        <p:nvSpPr>
          <p:cNvPr id="2" name="Slide Number Placeholder 1">
            <a:extLst>
              <a:ext uri="{FF2B5EF4-FFF2-40B4-BE49-F238E27FC236}">
                <a16:creationId xmlns:a16="http://schemas.microsoft.com/office/drawing/2014/main" id="{E1736264-7CE9-443A-932E-62ADC711EC12}"/>
              </a:ext>
            </a:extLst>
          </p:cNvPr>
          <p:cNvSpPr>
            <a:spLocks noGrp="1"/>
          </p:cNvSpPr>
          <p:nvPr>
            <p:ph type="sldNum" sz="quarter" idx="12"/>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292541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F2B8A-B0A3-412C-9617-F75DF3B0875E}"/>
              </a:ext>
            </a:extLst>
          </p:cNvPr>
          <p:cNvSpPr>
            <a:spLocks noGrp="1"/>
          </p:cNvSpPr>
          <p:nvPr>
            <p:ph idx="1"/>
          </p:nvPr>
        </p:nvSpPr>
        <p:spPr>
          <a:xfrm>
            <a:off x="582544" y="761999"/>
            <a:ext cx="6600524" cy="7731763"/>
          </a:xfrm>
        </p:spPr>
        <p:txBody>
          <a:bodyPr>
            <a:normAutofit/>
          </a:bodyPr>
          <a:lstStyle/>
          <a:p>
            <a:pPr marL="31365" indent="0">
              <a:buNone/>
            </a:pPr>
            <a:r>
              <a:rPr lang="en-US" sz="2000" dirty="0"/>
              <a:t>4. </a:t>
            </a:r>
          </a:p>
        </p:txBody>
      </p:sp>
      <p:pic>
        <p:nvPicPr>
          <p:cNvPr id="5" name="Picture 4">
            <a:extLst>
              <a:ext uri="{FF2B5EF4-FFF2-40B4-BE49-F238E27FC236}">
                <a16:creationId xmlns:a16="http://schemas.microsoft.com/office/drawing/2014/main" id="{F0A6D75F-BC16-4FB7-9E7F-A54E319E734C}"/>
              </a:ext>
            </a:extLst>
          </p:cNvPr>
          <p:cNvPicPr>
            <a:picLocks noChangeAspect="1"/>
          </p:cNvPicPr>
          <p:nvPr/>
        </p:nvPicPr>
        <p:blipFill>
          <a:blip r:embed="rId2"/>
          <a:stretch>
            <a:fillRect/>
          </a:stretch>
        </p:blipFill>
        <p:spPr>
          <a:xfrm>
            <a:off x="2122281" y="1530001"/>
            <a:ext cx="3527838" cy="1449797"/>
          </a:xfrm>
          <a:prstGeom prst="rect">
            <a:avLst/>
          </a:prstGeom>
        </p:spPr>
      </p:pic>
      <p:pic>
        <p:nvPicPr>
          <p:cNvPr id="7" name="Picture 6">
            <a:extLst>
              <a:ext uri="{FF2B5EF4-FFF2-40B4-BE49-F238E27FC236}">
                <a16:creationId xmlns:a16="http://schemas.microsoft.com/office/drawing/2014/main" id="{235BD42E-CF2D-4FC6-BAFE-4CDA67CE7184}"/>
              </a:ext>
            </a:extLst>
          </p:cNvPr>
          <p:cNvPicPr>
            <a:picLocks noChangeAspect="1"/>
          </p:cNvPicPr>
          <p:nvPr/>
        </p:nvPicPr>
        <p:blipFill>
          <a:blip r:embed="rId3"/>
          <a:stretch>
            <a:fillRect/>
          </a:stretch>
        </p:blipFill>
        <p:spPr>
          <a:xfrm>
            <a:off x="1177706" y="4052598"/>
            <a:ext cx="5410200" cy="3309151"/>
          </a:xfrm>
          <a:prstGeom prst="rect">
            <a:avLst/>
          </a:prstGeom>
        </p:spPr>
      </p:pic>
      <p:sp>
        <p:nvSpPr>
          <p:cNvPr id="2" name="Slide Number Placeholder 1">
            <a:extLst>
              <a:ext uri="{FF2B5EF4-FFF2-40B4-BE49-F238E27FC236}">
                <a16:creationId xmlns:a16="http://schemas.microsoft.com/office/drawing/2014/main" id="{F98153DA-BF56-4E1C-86B0-369270DBDD9B}"/>
              </a:ext>
            </a:extLst>
          </p:cNvPr>
          <p:cNvSpPr>
            <a:spLocks noGrp="1"/>
          </p:cNvSpPr>
          <p:nvPr>
            <p:ph type="sldNum" sz="quarter" idx="12"/>
          </p:nvPr>
        </p:nvSpPr>
        <p:spPr/>
        <p:txBody>
          <a:bodyPr/>
          <a:lstStyle/>
          <a:p>
            <a:fld id="{B6F15528-21DE-4FAA-801E-634DDDAF4B2B}" type="slidenum">
              <a:rPr lang="en-US" smtClean="0"/>
              <a:t>80</a:t>
            </a:fld>
            <a:endParaRPr lang="en-US"/>
          </a:p>
        </p:txBody>
      </p:sp>
    </p:spTree>
    <p:extLst>
      <p:ext uri="{BB962C8B-B14F-4D97-AF65-F5344CB8AC3E}">
        <p14:creationId xmlns:p14="http://schemas.microsoft.com/office/powerpoint/2010/main" val="4161168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BB2BFC-6D1E-47C6-9EAB-1ADFD71F3F1C}"/>
              </a:ext>
            </a:extLst>
          </p:cNvPr>
          <p:cNvPicPr>
            <a:picLocks noGrp="1" noChangeAspect="1"/>
          </p:cNvPicPr>
          <p:nvPr>
            <p:ph idx="1"/>
          </p:nvPr>
        </p:nvPicPr>
        <p:blipFill>
          <a:blip r:embed="rId2"/>
          <a:stretch>
            <a:fillRect/>
          </a:stretch>
        </p:blipFill>
        <p:spPr>
          <a:xfrm>
            <a:off x="183089" y="125281"/>
            <a:ext cx="4036851" cy="2380260"/>
          </a:xfrm>
        </p:spPr>
      </p:pic>
      <p:pic>
        <p:nvPicPr>
          <p:cNvPr id="7" name="Picture 6">
            <a:extLst>
              <a:ext uri="{FF2B5EF4-FFF2-40B4-BE49-F238E27FC236}">
                <a16:creationId xmlns:a16="http://schemas.microsoft.com/office/drawing/2014/main" id="{81C15D28-D298-46B2-A131-6AEA8442FE1B}"/>
              </a:ext>
            </a:extLst>
          </p:cNvPr>
          <p:cNvPicPr>
            <a:picLocks noChangeAspect="1"/>
          </p:cNvPicPr>
          <p:nvPr/>
        </p:nvPicPr>
        <p:blipFill>
          <a:blip r:embed="rId3"/>
          <a:stretch>
            <a:fillRect/>
          </a:stretch>
        </p:blipFill>
        <p:spPr>
          <a:xfrm>
            <a:off x="3485552" y="2505541"/>
            <a:ext cx="4036851" cy="2406245"/>
          </a:xfrm>
          <a:prstGeom prst="rect">
            <a:avLst/>
          </a:prstGeom>
        </p:spPr>
      </p:pic>
      <p:pic>
        <p:nvPicPr>
          <p:cNvPr id="9" name="Picture 8">
            <a:extLst>
              <a:ext uri="{FF2B5EF4-FFF2-40B4-BE49-F238E27FC236}">
                <a16:creationId xmlns:a16="http://schemas.microsoft.com/office/drawing/2014/main" id="{8334551C-93C0-4794-92BE-BF419E20E23C}"/>
              </a:ext>
            </a:extLst>
          </p:cNvPr>
          <p:cNvPicPr>
            <a:picLocks noChangeAspect="1"/>
          </p:cNvPicPr>
          <p:nvPr/>
        </p:nvPicPr>
        <p:blipFill>
          <a:blip r:embed="rId4"/>
          <a:stretch>
            <a:fillRect/>
          </a:stretch>
        </p:blipFill>
        <p:spPr>
          <a:xfrm>
            <a:off x="160343" y="5036127"/>
            <a:ext cx="4036851" cy="2406245"/>
          </a:xfrm>
          <a:prstGeom prst="rect">
            <a:avLst/>
          </a:prstGeom>
        </p:spPr>
      </p:pic>
      <p:pic>
        <p:nvPicPr>
          <p:cNvPr id="11" name="Picture 10">
            <a:extLst>
              <a:ext uri="{FF2B5EF4-FFF2-40B4-BE49-F238E27FC236}">
                <a16:creationId xmlns:a16="http://schemas.microsoft.com/office/drawing/2014/main" id="{E3C99CBB-B4F5-4400-9D9A-210D13833691}"/>
              </a:ext>
            </a:extLst>
          </p:cNvPr>
          <p:cNvPicPr>
            <a:picLocks noChangeAspect="1"/>
          </p:cNvPicPr>
          <p:nvPr/>
        </p:nvPicPr>
        <p:blipFill>
          <a:blip r:embed="rId5"/>
          <a:stretch>
            <a:fillRect/>
          </a:stretch>
        </p:blipFill>
        <p:spPr>
          <a:xfrm>
            <a:off x="3485551" y="7407736"/>
            <a:ext cx="4036851" cy="2406245"/>
          </a:xfrm>
          <a:prstGeom prst="rect">
            <a:avLst/>
          </a:prstGeom>
        </p:spPr>
      </p:pic>
      <p:sp>
        <p:nvSpPr>
          <p:cNvPr id="2" name="Slide Number Placeholder 1">
            <a:extLst>
              <a:ext uri="{FF2B5EF4-FFF2-40B4-BE49-F238E27FC236}">
                <a16:creationId xmlns:a16="http://schemas.microsoft.com/office/drawing/2014/main" id="{D407F444-0159-489F-81FB-9CB9AEE7B9CE}"/>
              </a:ext>
            </a:extLst>
          </p:cNvPr>
          <p:cNvSpPr>
            <a:spLocks noGrp="1"/>
          </p:cNvSpPr>
          <p:nvPr>
            <p:ph type="sldNum" sz="quarter" idx="12"/>
          </p:nvPr>
        </p:nvSpPr>
        <p:spPr/>
        <p:txBody>
          <a:bodyPr/>
          <a:lstStyle/>
          <a:p>
            <a:fld id="{B6F15528-21DE-4FAA-801E-634DDDAF4B2B}" type="slidenum">
              <a:rPr lang="en-US" smtClean="0"/>
              <a:t>81</a:t>
            </a:fld>
            <a:endParaRPr lang="en-US"/>
          </a:p>
        </p:txBody>
      </p:sp>
    </p:spTree>
    <p:extLst>
      <p:ext uri="{BB962C8B-B14F-4D97-AF65-F5344CB8AC3E}">
        <p14:creationId xmlns:p14="http://schemas.microsoft.com/office/powerpoint/2010/main" val="3566176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CFF913-06B2-4260-A897-9501408765A8}"/>
              </a:ext>
            </a:extLst>
          </p:cNvPr>
          <p:cNvSpPr>
            <a:spLocks noGrp="1"/>
          </p:cNvSpPr>
          <p:nvPr>
            <p:ph idx="1"/>
          </p:nvPr>
        </p:nvSpPr>
        <p:spPr>
          <a:xfrm>
            <a:off x="582544" y="228600"/>
            <a:ext cx="6600524" cy="8265163"/>
          </a:xfrm>
        </p:spPr>
        <p:txBody>
          <a:bodyPr>
            <a:normAutofit/>
          </a:bodyPr>
          <a:lstStyle/>
          <a:p>
            <a:pPr marL="31365" indent="0">
              <a:buNone/>
            </a:pPr>
            <a:r>
              <a:rPr lang="en-US" sz="2000" b="1" dirty="0"/>
              <a:t>Segmented Univariate: </a:t>
            </a:r>
          </a:p>
          <a:p>
            <a:pPr marL="31365" indent="0">
              <a:buNone/>
            </a:pPr>
            <a:r>
              <a:rPr lang="en-US" sz="2000" dirty="0"/>
              <a:t>1.</a:t>
            </a:r>
          </a:p>
        </p:txBody>
      </p:sp>
      <p:pic>
        <p:nvPicPr>
          <p:cNvPr id="5" name="Picture 4">
            <a:extLst>
              <a:ext uri="{FF2B5EF4-FFF2-40B4-BE49-F238E27FC236}">
                <a16:creationId xmlns:a16="http://schemas.microsoft.com/office/drawing/2014/main" id="{69834742-33D7-486A-9316-1AAE70DA1C88}"/>
              </a:ext>
            </a:extLst>
          </p:cNvPr>
          <p:cNvPicPr>
            <a:picLocks noChangeAspect="1"/>
          </p:cNvPicPr>
          <p:nvPr/>
        </p:nvPicPr>
        <p:blipFill>
          <a:blip r:embed="rId2"/>
          <a:stretch>
            <a:fillRect/>
          </a:stretch>
        </p:blipFill>
        <p:spPr>
          <a:xfrm>
            <a:off x="934565" y="931540"/>
            <a:ext cx="5896479" cy="2792659"/>
          </a:xfrm>
          <a:prstGeom prst="rect">
            <a:avLst/>
          </a:prstGeom>
        </p:spPr>
      </p:pic>
      <p:pic>
        <p:nvPicPr>
          <p:cNvPr id="7" name="Picture 6">
            <a:extLst>
              <a:ext uri="{FF2B5EF4-FFF2-40B4-BE49-F238E27FC236}">
                <a16:creationId xmlns:a16="http://schemas.microsoft.com/office/drawing/2014/main" id="{CFB34AE7-3CF4-4ADE-A458-4FE293C7C1E2}"/>
              </a:ext>
            </a:extLst>
          </p:cNvPr>
          <p:cNvPicPr>
            <a:picLocks noChangeAspect="1"/>
          </p:cNvPicPr>
          <p:nvPr/>
        </p:nvPicPr>
        <p:blipFill>
          <a:blip r:embed="rId3"/>
          <a:stretch>
            <a:fillRect/>
          </a:stretch>
        </p:blipFill>
        <p:spPr>
          <a:xfrm>
            <a:off x="1409254" y="3939797"/>
            <a:ext cx="4947103" cy="2925858"/>
          </a:xfrm>
          <a:prstGeom prst="rect">
            <a:avLst/>
          </a:prstGeom>
        </p:spPr>
      </p:pic>
      <p:pic>
        <p:nvPicPr>
          <p:cNvPr id="9" name="Picture 8">
            <a:extLst>
              <a:ext uri="{FF2B5EF4-FFF2-40B4-BE49-F238E27FC236}">
                <a16:creationId xmlns:a16="http://schemas.microsoft.com/office/drawing/2014/main" id="{EE49662F-B00D-495A-A96F-ED003914019D}"/>
              </a:ext>
            </a:extLst>
          </p:cNvPr>
          <p:cNvPicPr>
            <a:picLocks noChangeAspect="1"/>
          </p:cNvPicPr>
          <p:nvPr/>
        </p:nvPicPr>
        <p:blipFill>
          <a:blip r:embed="rId4"/>
          <a:stretch>
            <a:fillRect/>
          </a:stretch>
        </p:blipFill>
        <p:spPr>
          <a:xfrm>
            <a:off x="1409254" y="7030910"/>
            <a:ext cx="4947102" cy="2925706"/>
          </a:xfrm>
          <a:prstGeom prst="rect">
            <a:avLst/>
          </a:prstGeom>
        </p:spPr>
      </p:pic>
      <p:sp>
        <p:nvSpPr>
          <p:cNvPr id="2" name="Slide Number Placeholder 1">
            <a:extLst>
              <a:ext uri="{FF2B5EF4-FFF2-40B4-BE49-F238E27FC236}">
                <a16:creationId xmlns:a16="http://schemas.microsoft.com/office/drawing/2014/main" id="{BBCA4E4A-9A11-471A-B42E-60A8E3AF98A6}"/>
              </a:ext>
            </a:extLst>
          </p:cNvPr>
          <p:cNvSpPr>
            <a:spLocks noGrp="1"/>
          </p:cNvSpPr>
          <p:nvPr>
            <p:ph type="sldNum" sz="quarter" idx="12"/>
          </p:nvPr>
        </p:nvSpPr>
        <p:spPr/>
        <p:txBody>
          <a:bodyPr/>
          <a:lstStyle/>
          <a:p>
            <a:fld id="{B6F15528-21DE-4FAA-801E-634DDDAF4B2B}" type="slidenum">
              <a:rPr lang="en-US" smtClean="0"/>
              <a:t>82</a:t>
            </a:fld>
            <a:endParaRPr lang="en-US"/>
          </a:p>
        </p:txBody>
      </p:sp>
    </p:spTree>
    <p:extLst>
      <p:ext uri="{BB962C8B-B14F-4D97-AF65-F5344CB8AC3E}">
        <p14:creationId xmlns:p14="http://schemas.microsoft.com/office/powerpoint/2010/main" val="3078075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F6CBC-4057-4A23-A3EF-3286CAB3F8ED}"/>
              </a:ext>
            </a:extLst>
          </p:cNvPr>
          <p:cNvSpPr>
            <a:spLocks noGrp="1"/>
          </p:cNvSpPr>
          <p:nvPr>
            <p:ph idx="1"/>
          </p:nvPr>
        </p:nvSpPr>
        <p:spPr>
          <a:xfrm>
            <a:off x="582544" y="353292"/>
            <a:ext cx="6600524" cy="8112762"/>
          </a:xfrm>
        </p:spPr>
        <p:txBody>
          <a:bodyPr>
            <a:normAutofit/>
          </a:bodyPr>
          <a:lstStyle/>
          <a:p>
            <a:pPr marL="31365" indent="0">
              <a:buNone/>
            </a:pPr>
            <a:r>
              <a:rPr lang="en-US" sz="2000" dirty="0"/>
              <a:t>2.</a:t>
            </a:r>
          </a:p>
        </p:txBody>
      </p:sp>
      <p:pic>
        <p:nvPicPr>
          <p:cNvPr id="5" name="Picture 4">
            <a:extLst>
              <a:ext uri="{FF2B5EF4-FFF2-40B4-BE49-F238E27FC236}">
                <a16:creationId xmlns:a16="http://schemas.microsoft.com/office/drawing/2014/main" id="{0F84F418-7347-4E66-9A75-D2100C48D229}"/>
              </a:ext>
            </a:extLst>
          </p:cNvPr>
          <p:cNvPicPr>
            <a:picLocks noChangeAspect="1"/>
          </p:cNvPicPr>
          <p:nvPr/>
        </p:nvPicPr>
        <p:blipFill>
          <a:blip r:embed="rId2"/>
          <a:stretch>
            <a:fillRect/>
          </a:stretch>
        </p:blipFill>
        <p:spPr>
          <a:xfrm>
            <a:off x="1313222" y="932581"/>
            <a:ext cx="5139168" cy="2478239"/>
          </a:xfrm>
          <a:prstGeom prst="rect">
            <a:avLst/>
          </a:prstGeom>
        </p:spPr>
      </p:pic>
      <p:pic>
        <p:nvPicPr>
          <p:cNvPr id="7" name="Picture 6">
            <a:extLst>
              <a:ext uri="{FF2B5EF4-FFF2-40B4-BE49-F238E27FC236}">
                <a16:creationId xmlns:a16="http://schemas.microsoft.com/office/drawing/2014/main" id="{24839FC5-1BD6-480C-88D6-FB3292701C00}"/>
              </a:ext>
            </a:extLst>
          </p:cNvPr>
          <p:cNvPicPr>
            <a:picLocks noChangeAspect="1"/>
          </p:cNvPicPr>
          <p:nvPr/>
        </p:nvPicPr>
        <p:blipFill>
          <a:blip r:embed="rId3"/>
          <a:stretch>
            <a:fillRect/>
          </a:stretch>
        </p:blipFill>
        <p:spPr>
          <a:xfrm>
            <a:off x="1370364" y="3733800"/>
            <a:ext cx="5024884" cy="2995460"/>
          </a:xfrm>
          <a:prstGeom prst="rect">
            <a:avLst/>
          </a:prstGeom>
        </p:spPr>
      </p:pic>
      <p:pic>
        <p:nvPicPr>
          <p:cNvPr id="9" name="Picture 8">
            <a:extLst>
              <a:ext uri="{FF2B5EF4-FFF2-40B4-BE49-F238E27FC236}">
                <a16:creationId xmlns:a16="http://schemas.microsoft.com/office/drawing/2014/main" id="{EFBDC5EF-DC72-4A37-AF52-118BBDFF0929}"/>
              </a:ext>
            </a:extLst>
          </p:cNvPr>
          <p:cNvPicPr>
            <a:picLocks noChangeAspect="1"/>
          </p:cNvPicPr>
          <p:nvPr/>
        </p:nvPicPr>
        <p:blipFill>
          <a:blip r:embed="rId4"/>
          <a:stretch>
            <a:fillRect/>
          </a:stretch>
        </p:blipFill>
        <p:spPr>
          <a:xfrm>
            <a:off x="1370364" y="6973212"/>
            <a:ext cx="5024884" cy="3041101"/>
          </a:xfrm>
          <a:prstGeom prst="rect">
            <a:avLst/>
          </a:prstGeom>
        </p:spPr>
      </p:pic>
      <p:sp>
        <p:nvSpPr>
          <p:cNvPr id="2" name="Slide Number Placeholder 1">
            <a:extLst>
              <a:ext uri="{FF2B5EF4-FFF2-40B4-BE49-F238E27FC236}">
                <a16:creationId xmlns:a16="http://schemas.microsoft.com/office/drawing/2014/main" id="{75BB3E5B-9370-44DE-887D-70849941F8B6}"/>
              </a:ext>
            </a:extLst>
          </p:cNvPr>
          <p:cNvSpPr>
            <a:spLocks noGrp="1"/>
          </p:cNvSpPr>
          <p:nvPr>
            <p:ph type="sldNum" sz="quarter" idx="12"/>
          </p:nvPr>
        </p:nvSpPr>
        <p:spPr/>
        <p:txBody>
          <a:bodyPr/>
          <a:lstStyle/>
          <a:p>
            <a:fld id="{B6F15528-21DE-4FAA-801E-634DDDAF4B2B}" type="slidenum">
              <a:rPr lang="en-US" smtClean="0"/>
              <a:t>83</a:t>
            </a:fld>
            <a:endParaRPr lang="en-US"/>
          </a:p>
        </p:txBody>
      </p:sp>
    </p:spTree>
    <p:extLst>
      <p:ext uri="{BB962C8B-B14F-4D97-AF65-F5344CB8AC3E}">
        <p14:creationId xmlns:p14="http://schemas.microsoft.com/office/powerpoint/2010/main" val="2502970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387F5-4E59-4A05-A903-C0BE310092BD}"/>
              </a:ext>
            </a:extLst>
          </p:cNvPr>
          <p:cNvSpPr>
            <a:spLocks noGrp="1"/>
          </p:cNvSpPr>
          <p:nvPr>
            <p:ph idx="1"/>
          </p:nvPr>
        </p:nvSpPr>
        <p:spPr>
          <a:xfrm>
            <a:off x="582544" y="381001"/>
            <a:ext cx="6600524" cy="8112762"/>
          </a:xfrm>
        </p:spPr>
        <p:txBody>
          <a:bodyPr>
            <a:normAutofit/>
          </a:bodyPr>
          <a:lstStyle/>
          <a:p>
            <a:pPr marL="31365" indent="0">
              <a:buNone/>
            </a:pPr>
            <a:r>
              <a:rPr lang="en-US" sz="2000" dirty="0"/>
              <a:t>3.</a:t>
            </a:r>
          </a:p>
        </p:txBody>
      </p:sp>
      <p:pic>
        <p:nvPicPr>
          <p:cNvPr id="5" name="Picture 4">
            <a:extLst>
              <a:ext uri="{FF2B5EF4-FFF2-40B4-BE49-F238E27FC236}">
                <a16:creationId xmlns:a16="http://schemas.microsoft.com/office/drawing/2014/main" id="{28F331B9-2BD8-4CF8-9095-70AA35D7CECF}"/>
              </a:ext>
            </a:extLst>
          </p:cNvPr>
          <p:cNvPicPr>
            <a:picLocks noChangeAspect="1"/>
          </p:cNvPicPr>
          <p:nvPr/>
        </p:nvPicPr>
        <p:blipFill>
          <a:blip r:embed="rId2"/>
          <a:stretch>
            <a:fillRect/>
          </a:stretch>
        </p:blipFill>
        <p:spPr>
          <a:xfrm>
            <a:off x="1404740" y="838200"/>
            <a:ext cx="4962920" cy="1871539"/>
          </a:xfrm>
          <a:prstGeom prst="rect">
            <a:avLst/>
          </a:prstGeom>
        </p:spPr>
      </p:pic>
      <p:pic>
        <p:nvPicPr>
          <p:cNvPr id="7" name="Picture 6">
            <a:extLst>
              <a:ext uri="{FF2B5EF4-FFF2-40B4-BE49-F238E27FC236}">
                <a16:creationId xmlns:a16="http://schemas.microsoft.com/office/drawing/2014/main" id="{3458B198-4E58-48E4-BA62-217D87D1EE1F}"/>
              </a:ext>
            </a:extLst>
          </p:cNvPr>
          <p:cNvPicPr>
            <a:picLocks noChangeAspect="1"/>
          </p:cNvPicPr>
          <p:nvPr/>
        </p:nvPicPr>
        <p:blipFill>
          <a:blip r:embed="rId3"/>
          <a:stretch>
            <a:fillRect/>
          </a:stretch>
        </p:blipFill>
        <p:spPr>
          <a:xfrm>
            <a:off x="1411667" y="3153083"/>
            <a:ext cx="4962920" cy="2872857"/>
          </a:xfrm>
          <a:prstGeom prst="rect">
            <a:avLst/>
          </a:prstGeom>
        </p:spPr>
      </p:pic>
      <p:pic>
        <p:nvPicPr>
          <p:cNvPr id="9" name="Picture 8">
            <a:extLst>
              <a:ext uri="{FF2B5EF4-FFF2-40B4-BE49-F238E27FC236}">
                <a16:creationId xmlns:a16="http://schemas.microsoft.com/office/drawing/2014/main" id="{B0E1C265-A584-4A90-AE09-8E0C9A88B815}"/>
              </a:ext>
            </a:extLst>
          </p:cNvPr>
          <p:cNvPicPr>
            <a:picLocks noChangeAspect="1"/>
          </p:cNvPicPr>
          <p:nvPr/>
        </p:nvPicPr>
        <p:blipFill>
          <a:blip r:embed="rId4"/>
          <a:stretch>
            <a:fillRect/>
          </a:stretch>
        </p:blipFill>
        <p:spPr>
          <a:xfrm>
            <a:off x="1401346" y="6462357"/>
            <a:ext cx="4962920" cy="2839931"/>
          </a:xfrm>
          <a:prstGeom prst="rect">
            <a:avLst/>
          </a:prstGeom>
        </p:spPr>
      </p:pic>
      <p:sp>
        <p:nvSpPr>
          <p:cNvPr id="2" name="Slide Number Placeholder 1">
            <a:extLst>
              <a:ext uri="{FF2B5EF4-FFF2-40B4-BE49-F238E27FC236}">
                <a16:creationId xmlns:a16="http://schemas.microsoft.com/office/drawing/2014/main" id="{A7DFA2E1-CDE9-495A-B25E-E371F4FD740D}"/>
              </a:ext>
            </a:extLst>
          </p:cNvPr>
          <p:cNvSpPr>
            <a:spLocks noGrp="1"/>
          </p:cNvSpPr>
          <p:nvPr>
            <p:ph type="sldNum" sz="quarter" idx="12"/>
          </p:nvPr>
        </p:nvSpPr>
        <p:spPr/>
        <p:txBody>
          <a:bodyPr/>
          <a:lstStyle/>
          <a:p>
            <a:fld id="{B6F15528-21DE-4FAA-801E-634DDDAF4B2B}" type="slidenum">
              <a:rPr lang="en-US" smtClean="0"/>
              <a:t>84</a:t>
            </a:fld>
            <a:endParaRPr lang="en-US"/>
          </a:p>
        </p:txBody>
      </p:sp>
    </p:spTree>
    <p:extLst>
      <p:ext uri="{BB962C8B-B14F-4D97-AF65-F5344CB8AC3E}">
        <p14:creationId xmlns:p14="http://schemas.microsoft.com/office/powerpoint/2010/main" val="1242281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68F2B-E9C3-4CD2-BF86-DF6F6F664C69}"/>
              </a:ext>
            </a:extLst>
          </p:cNvPr>
          <p:cNvSpPr>
            <a:spLocks noGrp="1"/>
          </p:cNvSpPr>
          <p:nvPr>
            <p:ph idx="1"/>
          </p:nvPr>
        </p:nvSpPr>
        <p:spPr>
          <a:xfrm>
            <a:off x="582544" y="457201"/>
            <a:ext cx="6600524" cy="8036562"/>
          </a:xfrm>
        </p:spPr>
        <p:txBody>
          <a:bodyPr>
            <a:normAutofit/>
          </a:bodyPr>
          <a:lstStyle/>
          <a:p>
            <a:pPr marL="31365" indent="0">
              <a:buNone/>
            </a:pPr>
            <a:r>
              <a:rPr lang="en-US" sz="2000" b="1" dirty="0"/>
              <a:t>Bivariate: </a:t>
            </a:r>
          </a:p>
          <a:p>
            <a:pPr marL="31365" indent="0">
              <a:buNone/>
            </a:pPr>
            <a:r>
              <a:rPr lang="en-US" sz="2000" dirty="0"/>
              <a:t>1.</a:t>
            </a:r>
          </a:p>
          <a:p>
            <a:pPr marL="31365" indent="0">
              <a:buNone/>
            </a:pPr>
            <a:endParaRPr lang="en-US" sz="2000" dirty="0"/>
          </a:p>
        </p:txBody>
      </p:sp>
      <p:pic>
        <p:nvPicPr>
          <p:cNvPr id="5" name="Picture 4">
            <a:extLst>
              <a:ext uri="{FF2B5EF4-FFF2-40B4-BE49-F238E27FC236}">
                <a16:creationId xmlns:a16="http://schemas.microsoft.com/office/drawing/2014/main" id="{EDECBEED-721B-4F75-975B-F41E64E8ACD8}"/>
              </a:ext>
            </a:extLst>
          </p:cNvPr>
          <p:cNvPicPr>
            <a:picLocks noChangeAspect="1"/>
          </p:cNvPicPr>
          <p:nvPr/>
        </p:nvPicPr>
        <p:blipFill>
          <a:blip r:embed="rId2"/>
          <a:stretch>
            <a:fillRect/>
          </a:stretch>
        </p:blipFill>
        <p:spPr>
          <a:xfrm>
            <a:off x="744066" y="1586580"/>
            <a:ext cx="6277479" cy="1752600"/>
          </a:xfrm>
          <a:prstGeom prst="rect">
            <a:avLst/>
          </a:prstGeom>
        </p:spPr>
      </p:pic>
      <p:pic>
        <p:nvPicPr>
          <p:cNvPr id="7" name="Picture 6">
            <a:extLst>
              <a:ext uri="{FF2B5EF4-FFF2-40B4-BE49-F238E27FC236}">
                <a16:creationId xmlns:a16="http://schemas.microsoft.com/office/drawing/2014/main" id="{6AAF30AF-B2FA-4567-8C38-7E761720F768}"/>
              </a:ext>
            </a:extLst>
          </p:cNvPr>
          <p:cNvPicPr>
            <a:picLocks noChangeAspect="1"/>
          </p:cNvPicPr>
          <p:nvPr/>
        </p:nvPicPr>
        <p:blipFill>
          <a:blip r:embed="rId3"/>
          <a:stretch>
            <a:fillRect/>
          </a:stretch>
        </p:blipFill>
        <p:spPr>
          <a:xfrm>
            <a:off x="1081738" y="4190999"/>
            <a:ext cx="5608924" cy="3450945"/>
          </a:xfrm>
          <a:prstGeom prst="rect">
            <a:avLst/>
          </a:prstGeom>
        </p:spPr>
      </p:pic>
      <p:sp>
        <p:nvSpPr>
          <p:cNvPr id="2" name="Slide Number Placeholder 1">
            <a:extLst>
              <a:ext uri="{FF2B5EF4-FFF2-40B4-BE49-F238E27FC236}">
                <a16:creationId xmlns:a16="http://schemas.microsoft.com/office/drawing/2014/main" id="{722BEEA1-6A7C-45F2-A92D-D623678C4A45}"/>
              </a:ext>
            </a:extLst>
          </p:cNvPr>
          <p:cNvSpPr>
            <a:spLocks noGrp="1"/>
          </p:cNvSpPr>
          <p:nvPr>
            <p:ph type="sldNum" sz="quarter" idx="12"/>
          </p:nvPr>
        </p:nvSpPr>
        <p:spPr/>
        <p:txBody>
          <a:bodyPr/>
          <a:lstStyle/>
          <a:p>
            <a:fld id="{B6F15528-21DE-4FAA-801E-634DDDAF4B2B}" type="slidenum">
              <a:rPr lang="en-US" smtClean="0"/>
              <a:t>85</a:t>
            </a:fld>
            <a:endParaRPr lang="en-US"/>
          </a:p>
        </p:txBody>
      </p:sp>
    </p:spTree>
    <p:extLst>
      <p:ext uri="{BB962C8B-B14F-4D97-AF65-F5344CB8AC3E}">
        <p14:creationId xmlns:p14="http://schemas.microsoft.com/office/powerpoint/2010/main" val="3888655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3B864F-BEA1-45CB-A2B0-DC686597A62F}"/>
              </a:ext>
            </a:extLst>
          </p:cNvPr>
          <p:cNvPicPr>
            <a:picLocks noGrp="1" noChangeAspect="1"/>
          </p:cNvPicPr>
          <p:nvPr>
            <p:ph idx="1"/>
          </p:nvPr>
        </p:nvPicPr>
        <p:blipFill>
          <a:blip r:embed="rId2"/>
          <a:stretch>
            <a:fillRect/>
          </a:stretch>
        </p:blipFill>
        <p:spPr>
          <a:xfrm>
            <a:off x="685800" y="762000"/>
            <a:ext cx="6030167" cy="3639058"/>
          </a:xfrm>
        </p:spPr>
      </p:pic>
      <p:pic>
        <p:nvPicPr>
          <p:cNvPr id="7" name="Picture 6">
            <a:extLst>
              <a:ext uri="{FF2B5EF4-FFF2-40B4-BE49-F238E27FC236}">
                <a16:creationId xmlns:a16="http://schemas.microsoft.com/office/drawing/2014/main" id="{21C78674-9FAD-4128-8F0A-3B9CE9ABECEE}"/>
              </a:ext>
            </a:extLst>
          </p:cNvPr>
          <p:cNvPicPr>
            <a:picLocks noChangeAspect="1"/>
          </p:cNvPicPr>
          <p:nvPr/>
        </p:nvPicPr>
        <p:blipFill>
          <a:blip r:embed="rId3"/>
          <a:stretch>
            <a:fillRect/>
          </a:stretch>
        </p:blipFill>
        <p:spPr>
          <a:xfrm>
            <a:off x="685800" y="5015345"/>
            <a:ext cx="6068223" cy="3639058"/>
          </a:xfrm>
          <a:prstGeom prst="rect">
            <a:avLst/>
          </a:prstGeom>
        </p:spPr>
      </p:pic>
      <p:sp>
        <p:nvSpPr>
          <p:cNvPr id="2" name="Slide Number Placeholder 1">
            <a:extLst>
              <a:ext uri="{FF2B5EF4-FFF2-40B4-BE49-F238E27FC236}">
                <a16:creationId xmlns:a16="http://schemas.microsoft.com/office/drawing/2014/main" id="{B0E28A0B-8065-43A3-B234-AC0F5C66523D}"/>
              </a:ext>
            </a:extLst>
          </p:cNvPr>
          <p:cNvSpPr>
            <a:spLocks noGrp="1"/>
          </p:cNvSpPr>
          <p:nvPr>
            <p:ph type="sldNum" sz="quarter" idx="12"/>
          </p:nvPr>
        </p:nvSpPr>
        <p:spPr/>
        <p:txBody>
          <a:bodyPr/>
          <a:lstStyle/>
          <a:p>
            <a:fld id="{B6F15528-21DE-4FAA-801E-634DDDAF4B2B}" type="slidenum">
              <a:rPr lang="en-US" smtClean="0"/>
              <a:t>86</a:t>
            </a:fld>
            <a:endParaRPr lang="en-US"/>
          </a:p>
        </p:txBody>
      </p:sp>
    </p:spTree>
    <p:extLst>
      <p:ext uri="{BB962C8B-B14F-4D97-AF65-F5344CB8AC3E}">
        <p14:creationId xmlns:p14="http://schemas.microsoft.com/office/powerpoint/2010/main" val="655526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AF915F-299E-4292-B814-56666625BF16}"/>
              </a:ext>
            </a:extLst>
          </p:cNvPr>
          <p:cNvSpPr>
            <a:spLocks noGrp="1"/>
          </p:cNvSpPr>
          <p:nvPr>
            <p:ph idx="1"/>
          </p:nvPr>
        </p:nvSpPr>
        <p:spPr>
          <a:xfrm>
            <a:off x="582544" y="457201"/>
            <a:ext cx="6600524" cy="8036562"/>
          </a:xfrm>
        </p:spPr>
        <p:txBody>
          <a:bodyPr>
            <a:normAutofit/>
          </a:bodyPr>
          <a:lstStyle/>
          <a:p>
            <a:pPr marL="31365" indent="0">
              <a:buNone/>
            </a:pPr>
            <a:r>
              <a:rPr lang="en-US" sz="2000" dirty="0"/>
              <a:t>2.</a:t>
            </a:r>
          </a:p>
          <a:p>
            <a:pPr marL="31365" indent="0">
              <a:buNone/>
            </a:pPr>
            <a:r>
              <a:rPr lang="en-US" sz="2000" dirty="0"/>
              <a:t> </a:t>
            </a:r>
          </a:p>
        </p:txBody>
      </p:sp>
      <p:pic>
        <p:nvPicPr>
          <p:cNvPr id="5" name="Picture 4">
            <a:extLst>
              <a:ext uri="{FF2B5EF4-FFF2-40B4-BE49-F238E27FC236}">
                <a16:creationId xmlns:a16="http://schemas.microsoft.com/office/drawing/2014/main" id="{AAC0B831-3992-47AA-9136-7749D68A9047}"/>
              </a:ext>
            </a:extLst>
          </p:cNvPr>
          <p:cNvPicPr>
            <a:picLocks noChangeAspect="1"/>
          </p:cNvPicPr>
          <p:nvPr/>
        </p:nvPicPr>
        <p:blipFill>
          <a:blip r:embed="rId2"/>
          <a:stretch>
            <a:fillRect/>
          </a:stretch>
        </p:blipFill>
        <p:spPr>
          <a:xfrm>
            <a:off x="204273" y="1447800"/>
            <a:ext cx="7363853" cy="2353003"/>
          </a:xfrm>
          <a:prstGeom prst="rect">
            <a:avLst/>
          </a:prstGeom>
        </p:spPr>
      </p:pic>
      <p:pic>
        <p:nvPicPr>
          <p:cNvPr id="7" name="Picture 6">
            <a:extLst>
              <a:ext uri="{FF2B5EF4-FFF2-40B4-BE49-F238E27FC236}">
                <a16:creationId xmlns:a16="http://schemas.microsoft.com/office/drawing/2014/main" id="{DBA0E24E-E528-4112-AC47-2BBE0F812426}"/>
              </a:ext>
            </a:extLst>
          </p:cNvPr>
          <p:cNvPicPr>
            <a:picLocks noChangeAspect="1"/>
          </p:cNvPicPr>
          <p:nvPr/>
        </p:nvPicPr>
        <p:blipFill>
          <a:blip r:embed="rId3"/>
          <a:stretch>
            <a:fillRect/>
          </a:stretch>
        </p:blipFill>
        <p:spPr>
          <a:xfrm>
            <a:off x="781986" y="4648200"/>
            <a:ext cx="6201640" cy="3620005"/>
          </a:xfrm>
          <a:prstGeom prst="rect">
            <a:avLst/>
          </a:prstGeom>
        </p:spPr>
      </p:pic>
      <p:sp>
        <p:nvSpPr>
          <p:cNvPr id="2" name="Slide Number Placeholder 1">
            <a:extLst>
              <a:ext uri="{FF2B5EF4-FFF2-40B4-BE49-F238E27FC236}">
                <a16:creationId xmlns:a16="http://schemas.microsoft.com/office/drawing/2014/main" id="{F401C60F-9788-41EC-974D-5E726BADC9AD}"/>
              </a:ext>
            </a:extLst>
          </p:cNvPr>
          <p:cNvSpPr>
            <a:spLocks noGrp="1"/>
          </p:cNvSpPr>
          <p:nvPr>
            <p:ph type="sldNum" sz="quarter" idx="12"/>
          </p:nvPr>
        </p:nvSpPr>
        <p:spPr/>
        <p:txBody>
          <a:bodyPr/>
          <a:lstStyle/>
          <a:p>
            <a:fld id="{B6F15528-21DE-4FAA-801E-634DDDAF4B2B}" type="slidenum">
              <a:rPr lang="en-US" smtClean="0"/>
              <a:t>87</a:t>
            </a:fld>
            <a:endParaRPr lang="en-US"/>
          </a:p>
        </p:txBody>
      </p:sp>
    </p:spTree>
    <p:extLst>
      <p:ext uri="{BB962C8B-B14F-4D97-AF65-F5344CB8AC3E}">
        <p14:creationId xmlns:p14="http://schemas.microsoft.com/office/powerpoint/2010/main" val="1982612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AB4131-FAE9-4A76-8474-F6D2BF71E94D}"/>
              </a:ext>
            </a:extLst>
          </p:cNvPr>
          <p:cNvPicPr>
            <a:picLocks noGrp="1" noChangeAspect="1"/>
          </p:cNvPicPr>
          <p:nvPr>
            <p:ph idx="1"/>
          </p:nvPr>
        </p:nvPicPr>
        <p:blipFill>
          <a:blip r:embed="rId2"/>
          <a:stretch>
            <a:fillRect/>
          </a:stretch>
        </p:blipFill>
        <p:spPr>
          <a:xfrm>
            <a:off x="761564" y="914400"/>
            <a:ext cx="6249272" cy="3458058"/>
          </a:xfrm>
        </p:spPr>
      </p:pic>
      <p:pic>
        <p:nvPicPr>
          <p:cNvPr id="13" name="Picture 12">
            <a:extLst>
              <a:ext uri="{FF2B5EF4-FFF2-40B4-BE49-F238E27FC236}">
                <a16:creationId xmlns:a16="http://schemas.microsoft.com/office/drawing/2014/main" id="{E6442F2C-BCD2-4A9F-983E-C9DFA3B3DFC3}"/>
              </a:ext>
            </a:extLst>
          </p:cNvPr>
          <p:cNvPicPr>
            <a:picLocks noChangeAspect="1"/>
          </p:cNvPicPr>
          <p:nvPr/>
        </p:nvPicPr>
        <p:blipFill>
          <a:blip r:embed="rId3"/>
          <a:stretch>
            <a:fillRect/>
          </a:stretch>
        </p:blipFill>
        <p:spPr>
          <a:xfrm>
            <a:off x="733855" y="5043055"/>
            <a:ext cx="6306430" cy="3477110"/>
          </a:xfrm>
          <a:prstGeom prst="rect">
            <a:avLst/>
          </a:prstGeom>
        </p:spPr>
      </p:pic>
      <p:sp>
        <p:nvSpPr>
          <p:cNvPr id="2" name="Slide Number Placeholder 1">
            <a:extLst>
              <a:ext uri="{FF2B5EF4-FFF2-40B4-BE49-F238E27FC236}">
                <a16:creationId xmlns:a16="http://schemas.microsoft.com/office/drawing/2014/main" id="{86C13881-28C0-487F-ABB8-102F92E951D5}"/>
              </a:ext>
            </a:extLst>
          </p:cNvPr>
          <p:cNvSpPr>
            <a:spLocks noGrp="1"/>
          </p:cNvSpPr>
          <p:nvPr>
            <p:ph type="sldNum" sz="quarter" idx="12"/>
          </p:nvPr>
        </p:nvSpPr>
        <p:spPr/>
        <p:txBody>
          <a:bodyPr/>
          <a:lstStyle/>
          <a:p>
            <a:fld id="{B6F15528-21DE-4FAA-801E-634DDDAF4B2B}" type="slidenum">
              <a:rPr lang="en-US" smtClean="0"/>
              <a:t>88</a:t>
            </a:fld>
            <a:endParaRPr lang="en-US"/>
          </a:p>
        </p:txBody>
      </p:sp>
    </p:spTree>
    <p:extLst>
      <p:ext uri="{BB962C8B-B14F-4D97-AF65-F5344CB8AC3E}">
        <p14:creationId xmlns:p14="http://schemas.microsoft.com/office/powerpoint/2010/main" val="1566688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8C4E0-DC27-4400-B97F-7CC90F124434}"/>
              </a:ext>
            </a:extLst>
          </p:cNvPr>
          <p:cNvSpPr>
            <a:spLocks noGrp="1"/>
          </p:cNvSpPr>
          <p:nvPr>
            <p:ph idx="1"/>
          </p:nvPr>
        </p:nvSpPr>
        <p:spPr>
          <a:xfrm>
            <a:off x="582544" y="685799"/>
            <a:ext cx="6600524" cy="7807963"/>
          </a:xfrm>
        </p:spPr>
        <p:txBody>
          <a:bodyPr>
            <a:normAutofit/>
          </a:bodyPr>
          <a:lstStyle/>
          <a:p>
            <a:pPr marL="31365" indent="0">
              <a:buNone/>
            </a:pPr>
            <a:r>
              <a:rPr lang="en-US" sz="2000" b="1" dirty="0"/>
              <a:t>E. Identify Top Correlations for Different Scenarios: </a:t>
            </a:r>
            <a:r>
              <a:rPr lang="en-US" sz="2000" dirty="0"/>
              <a:t>Understanding the correlation between variables and the target variable can provide insights into strong indicators of loan default. </a:t>
            </a:r>
          </a:p>
          <a:p>
            <a:pPr marL="31365" indent="0">
              <a:buNone/>
            </a:pPr>
            <a:r>
              <a:rPr lang="en-US" sz="2000" dirty="0"/>
              <a:t>Task: Segment the dataset based on different scenarios (e.g., clients with payment difficulties and all other cases) and identify the top correlations for each segmented data using Excel functions. </a:t>
            </a:r>
          </a:p>
          <a:p>
            <a:pPr marL="31365" indent="0">
              <a:buNone/>
            </a:pPr>
            <a:r>
              <a:rPr lang="en-US" sz="2000" dirty="0"/>
              <a:t>● 1 indicates a perfect positive correlation, </a:t>
            </a:r>
            <a:br>
              <a:rPr lang="en-US" sz="2000" dirty="0"/>
            </a:br>
            <a:r>
              <a:rPr lang="en-US" sz="2000" dirty="0"/>
              <a:t>● -1 indicates a perfect negative correlation, </a:t>
            </a:r>
            <a:br>
              <a:rPr lang="en-US" sz="2000" dirty="0"/>
            </a:br>
            <a:r>
              <a:rPr lang="en-US" sz="2000" dirty="0"/>
              <a:t>● 0 means no correlation. </a:t>
            </a:r>
          </a:p>
          <a:p>
            <a:pPr marL="31365" indent="0">
              <a:buNone/>
            </a:pPr>
            <a:endParaRPr lang="en-US" sz="2000" dirty="0"/>
          </a:p>
          <a:p>
            <a:pPr marL="31365" indent="0">
              <a:buNone/>
            </a:pPr>
            <a:r>
              <a:rPr lang="en-US" sz="2000" b="1" dirty="0"/>
              <a:t>Target 0, Non Defaulter:</a:t>
            </a:r>
          </a:p>
        </p:txBody>
      </p:sp>
      <p:pic>
        <p:nvPicPr>
          <p:cNvPr id="5" name="Picture 4">
            <a:extLst>
              <a:ext uri="{FF2B5EF4-FFF2-40B4-BE49-F238E27FC236}">
                <a16:creationId xmlns:a16="http://schemas.microsoft.com/office/drawing/2014/main" id="{F5AE210F-AB4B-4B85-9DB0-545C32706162}"/>
              </a:ext>
            </a:extLst>
          </p:cNvPr>
          <p:cNvPicPr>
            <a:picLocks noChangeAspect="1"/>
          </p:cNvPicPr>
          <p:nvPr/>
        </p:nvPicPr>
        <p:blipFill>
          <a:blip r:embed="rId2"/>
          <a:stretch>
            <a:fillRect/>
          </a:stretch>
        </p:blipFill>
        <p:spPr>
          <a:xfrm>
            <a:off x="287878" y="6006103"/>
            <a:ext cx="7189856" cy="2487660"/>
          </a:xfrm>
          <a:prstGeom prst="rect">
            <a:avLst/>
          </a:prstGeom>
        </p:spPr>
      </p:pic>
      <p:sp>
        <p:nvSpPr>
          <p:cNvPr id="2" name="Slide Number Placeholder 1">
            <a:extLst>
              <a:ext uri="{FF2B5EF4-FFF2-40B4-BE49-F238E27FC236}">
                <a16:creationId xmlns:a16="http://schemas.microsoft.com/office/drawing/2014/main" id="{43FBCCA9-2A6F-4609-B897-E4E2BFCABC77}"/>
              </a:ext>
            </a:extLst>
          </p:cNvPr>
          <p:cNvSpPr>
            <a:spLocks noGrp="1"/>
          </p:cNvSpPr>
          <p:nvPr>
            <p:ph type="sldNum" sz="quarter" idx="12"/>
          </p:nvPr>
        </p:nvSpPr>
        <p:spPr/>
        <p:txBody>
          <a:bodyPr/>
          <a:lstStyle/>
          <a:p>
            <a:fld id="{B6F15528-21DE-4FAA-801E-634DDDAF4B2B}" type="slidenum">
              <a:rPr lang="en-US" smtClean="0"/>
              <a:t>89</a:t>
            </a:fld>
            <a:endParaRPr lang="en-US"/>
          </a:p>
        </p:txBody>
      </p:sp>
    </p:spTree>
    <p:extLst>
      <p:ext uri="{BB962C8B-B14F-4D97-AF65-F5344CB8AC3E}">
        <p14:creationId xmlns:p14="http://schemas.microsoft.com/office/powerpoint/2010/main" val="46800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F928-4950-4519-BA09-401AD47B2F83}"/>
              </a:ext>
            </a:extLst>
          </p:cNvPr>
          <p:cNvSpPr>
            <a:spLocks noGrp="1"/>
          </p:cNvSpPr>
          <p:nvPr>
            <p:ph type="title"/>
          </p:nvPr>
        </p:nvSpPr>
        <p:spPr/>
        <p:txBody>
          <a:bodyPr/>
          <a:lstStyle/>
          <a:p>
            <a:r>
              <a:rPr lang="en-US" sz="3200" b="1" u="sng" dirty="0"/>
              <a:t>Conclusions</a:t>
            </a:r>
            <a:endParaRPr lang="en-US" b="1" u="sng" dirty="0"/>
          </a:p>
        </p:txBody>
      </p:sp>
      <p:sp>
        <p:nvSpPr>
          <p:cNvPr id="3" name="Content Placeholder 2">
            <a:extLst>
              <a:ext uri="{FF2B5EF4-FFF2-40B4-BE49-F238E27FC236}">
                <a16:creationId xmlns:a16="http://schemas.microsoft.com/office/drawing/2014/main" id="{F08BF093-936E-4925-9ACC-7A9EDF29B8B3}"/>
              </a:ext>
            </a:extLst>
          </p:cNvPr>
          <p:cNvSpPr>
            <a:spLocks noGrp="1"/>
          </p:cNvSpPr>
          <p:nvPr>
            <p:ph idx="1"/>
          </p:nvPr>
        </p:nvSpPr>
        <p:spPr/>
        <p:txBody>
          <a:bodyPr>
            <a:normAutofit/>
          </a:bodyPr>
          <a:lstStyle/>
          <a:p>
            <a:pPr marL="31365" indent="0">
              <a:buNone/>
            </a:pPr>
            <a:r>
              <a:rPr lang="en-US" sz="2000" dirty="0"/>
              <a:t>Hence, we have seen how we can use the 6 steps of Data Analytics while making any decision in real life scenarios (Buying a Car). </a:t>
            </a:r>
          </a:p>
          <a:p>
            <a:pPr marL="31365" indent="0">
              <a:buNone/>
            </a:pPr>
            <a:r>
              <a:rPr lang="en-US" sz="2000" dirty="0"/>
              <a:t>The 6 steps used to take decisions in real life scenarios are:-</a:t>
            </a:r>
          </a:p>
          <a:p>
            <a:pPr marL="31365" indent="0">
              <a:buNone/>
            </a:pPr>
            <a:r>
              <a:rPr lang="en-US" sz="2000" dirty="0"/>
              <a:t> • Plan </a:t>
            </a:r>
          </a:p>
          <a:p>
            <a:pPr marL="31365" indent="0">
              <a:buNone/>
            </a:pPr>
            <a:r>
              <a:rPr lang="en-US" sz="2000" dirty="0"/>
              <a:t>• Prepare </a:t>
            </a:r>
          </a:p>
          <a:p>
            <a:pPr marL="31365" indent="0">
              <a:buNone/>
            </a:pPr>
            <a:r>
              <a:rPr lang="en-US" sz="2000" dirty="0"/>
              <a:t>• Process </a:t>
            </a:r>
          </a:p>
          <a:p>
            <a:pPr marL="31365" indent="0">
              <a:buNone/>
            </a:pPr>
            <a:r>
              <a:rPr lang="en-US" sz="2000" dirty="0"/>
              <a:t>• Analyze </a:t>
            </a:r>
          </a:p>
          <a:p>
            <a:pPr marL="31365" indent="0">
              <a:buNone/>
            </a:pPr>
            <a:r>
              <a:rPr lang="en-US" sz="2000" dirty="0"/>
              <a:t>• Share </a:t>
            </a:r>
          </a:p>
          <a:p>
            <a:pPr marL="31365" indent="0">
              <a:buNone/>
            </a:pPr>
            <a:r>
              <a:rPr lang="en-US" sz="2000" dirty="0"/>
              <a:t>• Act</a:t>
            </a:r>
          </a:p>
        </p:txBody>
      </p:sp>
      <p:sp>
        <p:nvSpPr>
          <p:cNvPr id="4" name="Slide Number Placeholder 3">
            <a:extLst>
              <a:ext uri="{FF2B5EF4-FFF2-40B4-BE49-F238E27FC236}">
                <a16:creationId xmlns:a16="http://schemas.microsoft.com/office/drawing/2014/main" id="{4E874FAE-D3FF-4744-A8F0-AC224C2ECB96}"/>
              </a:ext>
            </a:extLst>
          </p:cNvPr>
          <p:cNvSpPr>
            <a:spLocks noGrp="1"/>
          </p:cNvSpPr>
          <p:nvPr>
            <p:ph type="sldNum" sz="quarter" idx="12"/>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19082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22611-455C-4F3E-8BAB-CFB9B4D63358}"/>
              </a:ext>
            </a:extLst>
          </p:cNvPr>
          <p:cNvSpPr>
            <a:spLocks noGrp="1"/>
          </p:cNvSpPr>
          <p:nvPr>
            <p:ph idx="1"/>
          </p:nvPr>
        </p:nvSpPr>
        <p:spPr>
          <a:xfrm>
            <a:off x="582544" y="1981201"/>
            <a:ext cx="6600524" cy="6512562"/>
          </a:xfrm>
        </p:spPr>
        <p:txBody>
          <a:bodyPr>
            <a:normAutofit/>
          </a:bodyPr>
          <a:lstStyle/>
          <a:p>
            <a:pPr marL="31365" indent="0">
              <a:buNone/>
            </a:pPr>
            <a:r>
              <a:rPr lang="en-US" sz="2000" b="1" dirty="0"/>
              <a:t>Target 1, Defaulter:</a:t>
            </a:r>
          </a:p>
        </p:txBody>
      </p:sp>
      <p:pic>
        <p:nvPicPr>
          <p:cNvPr id="5" name="Picture 4">
            <a:extLst>
              <a:ext uri="{FF2B5EF4-FFF2-40B4-BE49-F238E27FC236}">
                <a16:creationId xmlns:a16="http://schemas.microsoft.com/office/drawing/2014/main" id="{0AE8CCED-7800-4DAB-AEC3-4828374DACCB}"/>
              </a:ext>
            </a:extLst>
          </p:cNvPr>
          <p:cNvPicPr>
            <a:picLocks noChangeAspect="1"/>
          </p:cNvPicPr>
          <p:nvPr/>
        </p:nvPicPr>
        <p:blipFill>
          <a:blip r:embed="rId2"/>
          <a:stretch>
            <a:fillRect/>
          </a:stretch>
        </p:blipFill>
        <p:spPr>
          <a:xfrm>
            <a:off x="294666" y="3124200"/>
            <a:ext cx="7183068" cy="2438400"/>
          </a:xfrm>
          <a:prstGeom prst="rect">
            <a:avLst/>
          </a:prstGeom>
        </p:spPr>
      </p:pic>
      <p:sp>
        <p:nvSpPr>
          <p:cNvPr id="2" name="Slide Number Placeholder 1">
            <a:extLst>
              <a:ext uri="{FF2B5EF4-FFF2-40B4-BE49-F238E27FC236}">
                <a16:creationId xmlns:a16="http://schemas.microsoft.com/office/drawing/2014/main" id="{49F1A22E-A47D-4E06-8FCF-C9D609D128A5}"/>
              </a:ext>
            </a:extLst>
          </p:cNvPr>
          <p:cNvSpPr>
            <a:spLocks noGrp="1"/>
          </p:cNvSpPr>
          <p:nvPr>
            <p:ph type="sldNum" sz="quarter" idx="12"/>
          </p:nvPr>
        </p:nvSpPr>
        <p:spPr/>
        <p:txBody>
          <a:bodyPr/>
          <a:lstStyle/>
          <a:p>
            <a:fld id="{B6F15528-21DE-4FAA-801E-634DDDAF4B2B}" type="slidenum">
              <a:rPr lang="en-US" smtClean="0"/>
              <a:t>90</a:t>
            </a:fld>
            <a:endParaRPr lang="en-US"/>
          </a:p>
        </p:txBody>
      </p:sp>
    </p:spTree>
    <p:extLst>
      <p:ext uri="{BB962C8B-B14F-4D97-AF65-F5344CB8AC3E}">
        <p14:creationId xmlns:p14="http://schemas.microsoft.com/office/powerpoint/2010/main" val="1019262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8CD3A-8AC9-4DC3-8057-D20A63B858DA}"/>
              </a:ext>
            </a:extLst>
          </p:cNvPr>
          <p:cNvSpPr>
            <a:spLocks noGrp="1"/>
          </p:cNvSpPr>
          <p:nvPr>
            <p:ph idx="1"/>
          </p:nvPr>
        </p:nvSpPr>
        <p:spPr>
          <a:xfrm>
            <a:off x="582544" y="304800"/>
            <a:ext cx="6600524" cy="9601200"/>
          </a:xfrm>
        </p:spPr>
        <p:txBody>
          <a:bodyPr>
            <a:normAutofit/>
          </a:bodyPr>
          <a:lstStyle/>
          <a:p>
            <a:pPr marL="31365" indent="0" algn="ctr">
              <a:buNone/>
            </a:pPr>
            <a:r>
              <a:rPr lang="en-US" sz="3200" b="1" u="sng" dirty="0"/>
              <a:t>Analysis</a:t>
            </a:r>
          </a:p>
          <a:p>
            <a:pPr marL="31365" indent="0">
              <a:buNone/>
            </a:pPr>
            <a:br>
              <a:rPr lang="en-US" dirty="0"/>
            </a:br>
            <a:r>
              <a:rPr lang="en-US" sz="2000" dirty="0"/>
              <a:t>A. Most occurring variable is “Laborers" with a count of 8952. </a:t>
            </a:r>
            <a:br>
              <a:rPr lang="en-US" sz="2000" dirty="0"/>
            </a:br>
            <a:r>
              <a:rPr lang="en-US" sz="2000" dirty="0"/>
              <a:t>Most occurring variable is “Unaccompanied” with a count of 40435.</a:t>
            </a:r>
          </a:p>
          <a:p>
            <a:pPr marL="31365" indent="0">
              <a:buNone/>
            </a:pPr>
            <a:r>
              <a:rPr lang="en-US" sz="2000" dirty="0"/>
              <a:t>B. In column “</a:t>
            </a:r>
            <a:r>
              <a:rPr lang="en-US" sz="2000" dirty="0" err="1"/>
              <a:t>year_employed</a:t>
            </a:r>
            <a:r>
              <a:rPr lang="en-US" sz="2000" dirty="0"/>
              <a:t>” we can see people being employed for 1001 </a:t>
            </a:r>
            <a:r>
              <a:rPr lang="en-US" sz="2000" dirty="0" err="1"/>
              <a:t>yrs</a:t>
            </a:r>
            <a:r>
              <a:rPr lang="en-US" sz="2000" dirty="0"/>
              <a:t> which is not possible. </a:t>
            </a:r>
            <a:br>
              <a:rPr lang="en-US" sz="2000" dirty="0"/>
            </a:br>
            <a:r>
              <a:rPr lang="en-US" sz="2000" dirty="0"/>
              <a:t>Column “CNT_CHILDREN” shows people are having 11 children which is impossible in today’s age.</a:t>
            </a:r>
          </a:p>
          <a:p>
            <a:pPr marL="31365" indent="0">
              <a:buNone/>
            </a:pPr>
            <a:r>
              <a:rPr lang="en-US" sz="2000" dirty="0"/>
              <a:t>C. Almost 92% of clients repay loans on time. Whereas, 8% of clients are defaulters. </a:t>
            </a:r>
            <a:br>
              <a:rPr lang="en-US" sz="2000" dirty="0"/>
            </a:br>
            <a:r>
              <a:rPr lang="en-US" sz="2000" dirty="0"/>
              <a:t>91% of clients applied for cash loans. And, 9% applied for revolving loans.</a:t>
            </a:r>
          </a:p>
          <a:p>
            <a:pPr marL="31365" indent="0">
              <a:buNone/>
            </a:pPr>
            <a:r>
              <a:rPr lang="en-US" sz="2000" dirty="0"/>
              <a:t>D. We can observe that most clients who took the loan are married, then followed by single and so on.</a:t>
            </a:r>
            <a:br>
              <a:rPr lang="en-US" sz="2000" dirty="0"/>
            </a:br>
            <a:r>
              <a:rPr lang="en-US" sz="2000" dirty="0"/>
              <a:t>Also, most clients who repay their loans on time are married then followed by singles.</a:t>
            </a:r>
            <a:br>
              <a:rPr lang="en-US" sz="2000" dirty="0"/>
            </a:br>
            <a:r>
              <a:rPr lang="en-US" sz="2000" dirty="0"/>
              <a:t>This analysis shows that those who have 0 - 2 children are likely to take out loans. </a:t>
            </a:r>
            <a:br>
              <a:rPr lang="en-US" sz="2000" dirty="0"/>
            </a:br>
            <a:r>
              <a:rPr lang="en-US" sz="2000" dirty="0"/>
              <a:t>Similarly, clients having 0 - 2 children repay their loans on time.</a:t>
            </a:r>
            <a:br>
              <a:rPr lang="en-US" sz="2000" dirty="0"/>
            </a:br>
            <a:r>
              <a:rPr lang="en-US" sz="2000" dirty="0"/>
              <a:t>Clients having 0 - 2 members in their family are likely to take out loans.</a:t>
            </a:r>
            <a:br>
              <a:rPr lang="en-US" sz="2000" dirty="0"/>
            </a:br>
            <a:r>
              <a:rPr lang="en-US" sz="2000" dirty="0"/>
              <a:t>Similarly, clients with 0 - 2 members in their family repay loans on time followed by clients with 3 - 5 members. </a:t>
            </a:r>
            <a:br>
              <a:rPr lang="en-US" sz="2000" dirty="0"/>
            </a:br>
            <a:r>
              <a:rPr lang="en-US" sz="2000" dirty="0"/>
              <a:t>More females are likely to take loans compared to male. 66% female and 34% male.</a:t>
            </a:r>
            <a:br>
              <a:rPr lang="en-US" sz="2000" dirty="0"/>
            </a:br>
            <a:endParaRPr lang="en-US" sz="2000" dirty="0"/>
          </a:p>
        </p:txBody>
      </p:sp>
      <p:sp>
        <p:nvSpPr>
          <p:cNvPr id="2" name="Slide Number Placeholder 1">
            <a:extLst>
              <a:ext uri="{FF2B5EF4-FFF2-40B4-BE49-F238E27FC236}">
                <a16:creationId xmlns:a16="http://schemas.microsoft.com/office/drawing/2014/main" id="{8C4F3D09-A990-4151-9C0D-647F5589E6F2}"/>
              </a:ext>
            </a:extLst>
          </p:cNvPr>
          <p:cNvSpPr>
            <a:spLocks noGrp="1"/>
          </p:cNvSpPr>
          <p:nvPr>
            <p:ph type="sldNum" sz="quarter" idx="12"/>
          </p:nvPr>
        </p:nvSpPr>
        <p:spPr/>
        <p:txBody>
          <a:bodyPr/>
          <a:lstStyle/>
          <a:p>
            <a:fld id="{B6F15528-21DE-4FAA-801E-634DDDAF4B2B}" type="slidenum">
              <a:rPr lang="en-US" smtClean="0"/>
              <a:t>91</a:t>
            </a:fld>
            <a:endParaRPr lang="en-US"/>
          </a:p>
        </p:txBody>
      </p:sp>
    </p:spTree>
    <p:extLst>
      <p:ext uri="{BB962C8B-B14F-4D97-AF65-F5344CB8AC3E}">
        <p14:creationId xmlns:p14="http://schemas.microsoft.com/office/powerpoint/2010/main" val="8074502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39F2A-1E83-4374-82FB-2D8CD9621CDF}"/>
              </a:ext>
            </a:extLst>
          </p:cNvPr>
          <p:cNvSpPr>
            <a:spLocks noGrp="1"/>
          </p:cNvSpPr>
          <p:nvPr>
            <p:ph idx="1"/>
          </p:nvPr>
        </p:nvSpPr>
        <p:spPr>
          <a:xfrm>
            <a:off x="381000" y="838200"/>
            <a:ext cx="6934200" cy="9144000"/>
          </a:xfrm>
        </p:spPr>
        <p:txBody>
          <a:bodyPr>
            <a:normAutofit/>
          </a:bodyPr>
          <a:lstStyle/>
          <a:p>
            <a:pPr marL="31365" indent="0">
              <a:buNone/>
            </a:pPr>
            <a:r>
              <a:rPr lang="en-US" sz="2000" dirty="0"/>
              <a:t>In both cases females lead because they took out more loans compared to male. </a:t>
            </a:r>
            <a:br>
              <a:rPr lang="en-US" sz="2000" dirty="0"/>
            </a:br>
            <a:r>
              <a:rPr lang="en-US" sz="2000" dirty="0"/>
              <a:t>Here we can observe that most of the clients (male and female) paid their loans on time.</a:t>
            </a:r>
            <a:br>
              <a:rPr lang="en-US" sz="2000" dirty="0"/>
            </a:br>
            <a:r>
              <a:rPr lang="en-US" sz="2000" dirty="0"/>
              <a:t>Most clients having income of 100,000 - 199,999 are likely to take out loans followed by the income range of 200,000 - 299,999 and 0 - 99,999. </a:t>
            </a:r>
            <a:br>
              <a:rPr lang="en-US" sz="2000" dirty="0"/>
            </a:br>
            <a:r>
              <a:rPr lang="en-US" sz="2000" dirty="0"/>
              <a:t>In most cases we can observe that 80% - 90% of times clients are repaying their loans on time.</a:t>
            </a:r>
            <a:br>
              <a:rPr lang="en-US" sz="2000" dirty="0"/>
            </a:br>
            <a:r>
              <a:rPr lang="en-US" sz="2000" dirty="0"/>
              <a:t>Clients having credit range from 200,000 - 299,999 have taken more loans followed by clients with credit range of more than 1,000,000. Similarly, the same credit ranges lead here. With most of them being non defaulters.</a:t>
            </a:r>
            <a:br>
              <a:rPr lang="en-US" sz="2000" dirty="0"/>
            </a:br>
            <a:r>
              <a:rPr lang="en-US" sz="2000" dirty="0"/>
              <a:t>Annuity range of 0 - 49,999 have most clients with the count of 46561. And the least count is of 1 with an annuity more than 250,000.</a:t>
            </a:r>
            <a:br>
              <a:rPr lang="en-US" sz="2000" dirty="0"/>
            </a:br>
            <a:r>
              <a:rPr lang="en-US" sz="2000" dirty="0"/>
              <a:t>Majority of the clients repay their loans on time.</a:t>
            </a:r>
            <a:br>
              <a:rPr lang="en-US" sz="2000" dirty="0"/>
            </a:br>
            <a:r>
              <a:rPr lang="en-US" sz="2000" dirty="0"/>
              <a:t>Majority of the clients are from the age range of 30 - 39 then closely followed by 40 - 49 and 50 - 59, with the least number of clients from the age range of more than or equal to 60.</a:t>
            </a:r>
            <a:br>
              <a:rPr lang="en-US" sz="2000" dirty="0"/>
            </a:br>
            <a:r>
              <a:rPr lang="en-US" sz="2000" dirty="0"/>
              <a:t>Age group of 40 - 49 have the most amount credited. Least is 20 - 29. All age groups are likely to repay their loans on time. Highest being 30 - 39.</a:t>
            </a:r>
            <a:br>
              <a:rPr lang="en-US" sz="2000" dirty="0"/>
            </a:br>
            <a:r>
              <a:rPr lang="en-US" sz="2000" dirty="0"/>
              <a:t>Most applicants are Working with 52%. The least are Businessman, Maternity Leave, Student and Unemployed.</a:t>
            </a:r>
            <a:br>
              <a:rPr lang="en-US" sz="2000" dirty="0"/>
            </a:br>
            <a:r>
              <a:rPr lang="en-US" sz="2000" dirty="0"/>
              <a:t>Most amount credited to a client is Businessman. Majority of the clients are non defaulters with most being Working.</a:t>
            </a:r>
          </a:p>
        </p:txBody>
      </p:sp>
      <p:sp>
        <p:nvSpPr>
          <p:cNvPr id="2" name="Slide Number Placeholder 1">
            <a:extLst>
              <a:ext uri="{FF2B5EF4-FFF2-40B4-BE49-F238E27FC236}">
                <a16:creationId xmlns:a16="http://schemas.microsoft.com/office/drawing/2014/main" id="{A1CBFE41-C0C9-40BE-8340-162A0D9C8B6C}"/>
              </a:ext>
            </a:extLst>
          </p:cNvPr>
          <p:cNvSpPr>
            <a:spLocks noGrp="1"/>
          </p:cNvSpPr>
          <p:nvPr>
            <p:ph type="sldNum" sz="quarter" idx="12"/>
          </p:nvPr>
        </p:nvSpPr>
        <p:spPr/>
        <p:txBody>
          <a:bodyPr/>
          <a:lstStyle/>
          <a:p>
            <a:fld id="{B6F15528-21DE-4FAA-801E-634DDDAF4B2B}" type="slidenum">
              <a:rPr lang="en-US" smtClean="0"/>
              <a:t>92</a:t>
            </a:fld>
            <a:endParaRPr lang="en-US"/>
          </a:p>
        </p:txBody>
      </p:sp>
    </p:spTree>
    <p:extLst>
      <p:ext uri="{BB962C8B-B14F-4D97-AF65-F5344CB8AC3E}">
        <p14:creationId xmlns:p14="http://schemas.microsoft.com/office/powerpoint/2010/main" val="3446784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603A0-5297-4D08-8F96-8EC5A2AB3CF0}"/>
              </a:ext>
            </a:extLst>
          </p:cNvPr>
          <p:cNvSpPr>
            <a:spLocks noGrp="1"/>
          </p:cNvSpPr>
          <p:nvPr>
            <p:ph idx="1"/>
          </p:nvPr>
        </p:nvSpPr>
        <p:spPr>
          <a:xfrm>
            <a:off x="582544" y="1981201"/>
            <a:ext cx="6600524" cy="6512562"/>
          </a:xfrm>
        </p:spPr>
        <p:txBody>
          <a:bodyPr>
            <a:normAutofit/>
          </a:bodyPr>
          <a:lstStyle/>
          <a:p>
            <a:pPr marL="31365" indent="0" algn="ctr">
              <a:buNone/>
            </a:pPr>
            <a:r>
              <a:rPr lang="en-US" sz="3200" b="1" u="sng" dirty="0"/>
              <a:t>Conclusion</a:t>
            </a:r>
          </a:p>
          <a:p>
            <a:pPr marL="31365" indent="0">
              <a:buNone/>
            </a:pPr>
            <a:endParaRPr lang="en-US" sz="2000" dirty="0"/>
          </a:p>
          <a:p>
            <a:pPr marL="31365" indent="0">
              <a:buNone/>
            </a:pPr>
            <a:r>
              <a:rPr lang="en-US" sz="2000" dirty="0"/>
              <a:t>Through this project, I successfully identified key factors that influence loan default, such as customer attributes and loan characteristics, by performing Exploratory Data Analysis (EDA). I handled missing data, detected outliers, and addressed data imbalance, which enhanced the accuracy of the analysis. The correlation analysis revealed strong indicators of loan default, helping identify risky applicants. This project deepened my understanding of how data-driven insights can improve decision-making in loan approval, helping banks mitigate financial risks and improve customer targeting.</a:t>
            </a:r>
          </a:p>
          <a:p>
            <a:pPr marL="31365" indent="0">
              <a:buNone/>
            </a:pPr>
            <a:endParaRPr lang="en-US" sz="2000" dirty="0"/>
          </a:p>
        </p:txBody>
      </p:sp>
      <p:sp>
        <p:nvSpPr>
          <p:cNvPr id="2" name="Slide Number Placeholder 1">
            <a:extLst>
              <a:ext uri="{FF2B5EF4-FFF2-40B4-BE49-F238E27FC236}">
                <a16:creationId xmlns:a16="http://schemas.microsoft.com/office/drawing/2014/main" id="{F88F5A9D-88B8-49F5-B73D-0F128E237987}"/>
              </a:ext>
            </a:extLst>
          </p:cNvPr>
          <p:cNvSpPr>
            <a:spLocks noGrp="1"/>
          </p:cNvSpPr>
          <p:nvPr>
            <p:ph type="sldNum" sz="quarter" idx="12"/>
          </p:nvPr>
        </p:nvSpPr>
        <p:spPr/>
        <p:txBody>
          <a:bodyPr/>
          <a:lstStyle/>
          <a:p>
            <a:fld id="{B6F15528-21DE-4FAA-801E-634DDDAF4B2B}" type="slidenum">
              <a:rPr lang="en-US" smtClean="0"/>
              <a:t>93</a:t>
            </a:fld>
            <a:endParaRPr lang="en-US"/>
          </a:p>
        </p:txBody>
      </p:sp>
    </p:spTree>
    <p:extLst>
      <p:ext uri="{BB962C8B-B14F-4D97-AF65-F5344CB8AC3E}">
        <p14:creationId xmlns:p14="http://schemas.microsoft.com/office/powerpoint/2010/main" val="3127794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BB2E-1983-415D-9AAE-93C043CD804D}"/>
              </a:ext>
            </a:extLst>
          </p:cNvPr>
          <p:cNvSpPr>
            <a:spLocks noGrp="1"/>
          </p:cNvSpPr>
          <p:nvPr>
            <p:ph type="title"/>
          </p:nvPr>
        </p:nvSpPr>
        <p:spPr>
          <a:xfrm>
            <a:off x="152400" y="228601"/>
            <a:ext cx="7467600" cy="1981200"/>
          </a:xfrm>
        </p:spPr>
        <p:txBody>
          <a:bodyPr>
            <a:noAutofit/>
          </a:bodyPr>
          <a:lstStyle/>
          <a:p>
            <a:r>
              <a:rPr lang="en-US" sz="4400" dirty="0"/>
              <a:t>7. Analyzing the Impact of Car Features on Price and Profitability</a:t>
            </a:r>
          </a:p>
        </p:txBody>
      </p:sp>
      <p:sp>
        <p:nvSpPr>
          <p:cNvPr id="3" name="Content Placeholder 2">
            <a:extLst>
              <a:ext uri="{FF2B5EF4-FFF2-40B4-BE49-F238E27FC236}">
                <a16:creationId xmlns:a16="http://schemas.microsoft.com/office/drawing/2014/main" id="{0AC5E311-3DFB-4A93-A50F-2A7E435A97DF}"/>
              </a:ext>
            </a:extLst>
          </p:cNvPr>
          <p:cNvSpPr>
            <a:spLocks noGrp="1"/>
          </p:cNvSpPr>
          <p:nvPr>
            <p:ph idx="1"/>
          </p:nvPr>
        </p:nvSpPr>
        <p:spPr>
          <a:xfrm>
            <a:off x="152400" y="2540927"/>
            <a:ext cx="7315200" cy="7288872"/>
          </a:xfrm>
        </p:spPr>
        <p:txBody>
          <a:bodyPr>
            <a:noAutofit/>
          </a:bodyPr>
          <a:lstStyle/>
          <a:p>
            <a:pPr marL="31365" indent="0" algn="ctr">
              <a:buNone/>
            </a:pPr>
            <a:r>
              <a:rPr lang="en-US" sz="3200" b="1" u="sng" dirty="0"/>
              <a:t>Description</a:t>
            </a:r>
          </a:p>
          <a:p>
            <a:pPr marL="31365" indent="0">
              <a:buNone/>
            </a:pPr>
            <a:r>
              <a:rPr lang="en-US" sz="2000" dirty="0"/>
              <a:t>This project analyzes the impact of various car features on pricing and profitability to help manufacturers optimize pricing and product development decisions. Using a dataset containing 11,159 car models, the project examines factors like engine power, fuel efficiency, transmission type, and market categories to understand their relationship with car prices. The central aim is to address how manufacturers can maximize profitability while meeting consumer demand. Data cleaning steps included removing duplicates, handling missing values, and standardizing formats. Through regression analysis and visualizations like scatter plots and pivot tables, the project identifies key features that influence price and consumer preferences. The results can guide manufacturers in balancing consumer demand with profitability, helping them stay competitive in a rapidly evolving automotive market.</a:t>
            </a:r>
          </a:p>
          <a:p>
            <a:pPr marL="31365" indent="0">
              <a:buNone/>
            </a:pPr>
            <a:r>
              <a:rPr lang="en-US" sz="2000" dirty="0"/>
              <a:t>The project used descriptive statistics and data visualization (scatter plots, bar charts) to explore relationships between key variables like MSRP, horsepower, and fuel efficiency. Regression analysis was applied to identify features most impacting price, and pivot tables were used to calculate averages and distributions</a:t>
            </a:r>
          </a:p>
        </p:txBody>
      </p:sp>
      <p:sp>
        <p:nvSpPr>
          <p:cNvPr id="4" name="Slide Number Placeholder 3">
            <a:extLst>
              <a:ext uri="{FF2B5EF4-FFF2-40B4-BE49-F238E27FC236}">
                <a16:creationId xmlns:a16="http://schemas.microsoft.com/office/drawing/2014/main" id="{6B657FA5-5646-426B-B4CE-C12ABDD2FDB8}"/>
              </a:ext>
            </a:extLst>
          </p:cNvPr>
          <p:cNvSpPr>
            <a:spLocks noGrp="1"/>
          </p:cNvSpPr>
          <p:nvPr>
            <p:ph type="sldNum" sz="quarter" idx="12"/>
          </p:nvPr>
        </p:nvSpPr>
        <p:spPr/>
        <p:txBody>
          <a:bodyPr/>
          <a:lstStyle/>
          <a:p>
            <a:fld id="{B6F15528-21DE-4FAA-801E-634DDDAF4B2B}" type="slidenum">
              <a:rPr lang="en-US" smtClean="0"/>
              <a:t>94</a:t>
            </a:fld>
            <a:endParaRPr lang="en-US"/>
          </a:p>
        </p:txBody>
      </p:sp>
    </p:spTree>
    <p:extLst>
      <p:ext uri="{BB962C8B-B14F-4D97-AF65-F5344CB8AC3E}">
        <p14:creationId xmlns:p14="http://schemas.microsoft.com/office/powerpoint/2010/main" val="3140515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9D5D12-33E6-4C45-AC21-12535673B2FE}"/>
              </a:ext>
            </a:extLst>
          </p:cNvPr>
          <p:cNvSpPr>
            <a:spLocks noGrp="1"/>
          </p:cNvSpPr>
          <p:nvPr>
            <p:ph idx="1"/>
          </p:nvPr>
        </p:nvSpPr>
        <p:spPr>
          <a:xfrm>
            <a:off x="0" y="76200"/>
            <a:ext cx="7772400" cy="9982200"/>
          </a:xfrm>
        </p:spPr>
        <p:txBody>
          <a:bodyPr>
            <a:normAutofit fontScale="62500" lnSpcReduction="20000"/>
          </a:bodyPr>
          <a:lstStyle/>
          <a:p>
            <a:pPr marL="31365" indent="0" algn="ctr">
              <a:buNone/>
            </a:pPr>
            <a:r>
              <a:rPr lang="en-US" sz="5100" b="1" u="sng" dirty="0"/>
              <a:t>The Problem</a:t>
            </a:r>
          </a:p>
          <a:p>
            <a:pPr marL="31365" indent="0">
              <a:buNone/>
            </a:pPr>
            <a:r>
              <a:rPr lang="en-US" sz="2600" b="1" dirty="0"/>
              <a:t>Tasks: Analysis </a:t>
            </a:r>
          </a:p>
          <a:p>
            <a:pPr marL="31365" indent="0">
              <a:buNone/>
            </a:pPr>
            <a:endParaRPr lang="en-US" sz="2100" dirty="0"/>
          </a:p>
          <a:p>
            <a:pPr marL="31365" indent="0">
              <a:buNone/>
            </a:pPr>
            <a:r>
              <a:rPr lang="en-US" sz="2900" b="1" dirty="0"/>
              <a:t>1. How does the popularity of a car model vary across different market categories?</a:t>
            </a:r>
          </a:p>
          <a:p>
            <a:pPr marL="31365" indent="0">
              <a:buNone/>
            </a:pPr>
            <a:r>
              <a:rPr lang="en-US" sz="2900" dirty="0"/>
              <a:t>Task 1.A: Create a pivot table that shows the number of car models in each market category and their corresponding popularity scores.</a:t>
            </a:r>
          </a:p>
          <a:p>
            <a:pPr marL="31365" indent="0">
              <a:buNone/>
            </a:pPr>
            <a:r>
              <a:rPr lang="en-US" sz="2900" dirty="0"/>
              <a:t>Task 1.B: Create a combo chart that visualizes the relationship between market category and popularity.</a:t>
            </a:r>
          </a:p>
          <a:p>
            <a:pPr marL="31365" indent="0">
              <a:buNone/>
            </a:pPr>
            <a:endParaRPr lang="en-US" sz="2900" dirty="0"/>
          </a:p>
          <a:p>
            <a:pPr marL="31365" indent="0">
              <a:buNone/>
            </a:pPr>
            <a:r>
              <a:rPr lang="en-US" sz="2900" b="1" dirty="0"/>
              <a:t>2. What is the relationship between a car's engine power and its price?</a:t>
            </a:r>
          </a:p>
          <a:p>
            <a:pPr marL="31365" indent="0">
              <a:buNone/>
            </a:pPr>
            <a:r>
              <a:rPr lang="en-US" sz="2900" dirty="0"/>
              <a:t>Task 2:  Create a scatter chart that plots engine power on the x-axis and price on the y-axis. Add a trendline to the chart to visualize the relationship between these variables.</a:t>
            </a:r>
          </a:p>
          <a:p>
            <a:pPr marL="31365" indent="0">
              <a:buNone/>
            </a:pPr>
            <a:endParaRPr lang="en-US" sz="2900" dirty="0"/>
          </a:p>
          <a:p>
            <a:pPr marL="31365" indent="0">
              <a:buNone/>
            </a:pPr>
            <a:r>
              <a:rPr lang="en-US" sz="2900" b="1" dirty="0"/>
              <a:t>3. Which car features are most important in determining a car's price? </a:t>
            </a:r>
          </a:p>
          <a:p>
            <a:pPr marL="31365" indent="0">
              <a:buNone/>
            </a:pPr>
            <a:r>
              <a:rPr lang="en-US" sz="2900" dirty="0"/>
              <a:t>Task 3: Use regression analysis to identify the variables that have the strongest relationship with a car's price. Then create a bar chart that shows the coefficient values for each variable to visualize their relative importance.</a:t>
            </a:r>
          </a:p>
          <a:p>
            <a:pPr marL="31365" indent="0">
              <a:buNone/>
            </a:pPr>
            <a:endParaRPr lang="en-US" sz="2900" dirty="0"/>
          </a:p>
          <a:p>
            <a:pPr marL="31365" indent="0">
              <a:buNone/>
            </a:pPr>
            <a:r>
              <a:rPr lang="en-US" sz="2900" b="1" dirty="0"/>
              <a:t>4. How does the average price of a car vary across different manufacturers?</a:t>
            </a:r>
          </a:p>
          <a:p>
            <a:pPr marL="31365" indent="0">
              <a:buNone/>
            </a:pPr>
            <a:r>
              <a:rPr lang="en-US" sz="2900" dirty="0"/>
              <a:t>Task 4.A: Create a pivot table that shows the average price of cars for each manufacturer. </a:t>
            </a:r>
          </a:p>
          <a:p>
            <a:pPr marL="31365" indent="0">
              <a:buNone/>
            </a:pPr>
            <a:r>
              <a:rPr lang="en-US" sz="2900" dirty="0"/>
              <a:t>Task 4.B: Create a bar chart or a horizontal stacked bar chart that visualizes the relationship between manufacturer and average price.</a:t>
            </a:r>
          </a:p>
          <a:p>
            <a:pPr marL="31365" indent="0">
              <a:buNone/>
            </a:pPr>
            <a:endParaRPr lang="en-US" sz="2900" dirty="0"/>
          </a:p>
          <a:p>
            <a:pPr marL="31365" indent="0">
              <a:buNone/>
            </a:pPr>
            <a:r>
              <a:rPr lang="en-US" sz="2900" b="1" dirty="0"/>
              <a:t>5. What is the relationship between fuel efficiency and the number of cylinders in a car's engine?</a:t>
            </a:r>
          </a:p>
          <a:p>
            <a:pPr marL="31365" indent="0">
              <a:buNone/>
            </a:pPr>
            <a:r>
              <a:rPr lang="en-US" sz="2900" dirty="0"/>
              <a:t>Task 5.A: Create a scatter plot with the number of cylinders on the x-axis and highway MPG on the y-axis. Then create a trendline on the scatter plot to visually estimate the slope of the relationship and assess its significance.</a:t>
            </a:r>
          </a:p>
          <a:p>
            <a:pPr marL="31365" indent="0">
              <a:buNone/>
            </a:pPr>
            <a:r>
              <a:rPr lang="en-US" sz="2900" dirty="0"/>
              <a:t>Task 5.B: Calculate the correlation coefficient between the number of cylinders and highway MPG to quantify the strength and direction of the relationship.</a:t>
            </a:r>
          </a:p>
        </p:txBody>
      </p:sp>
      <p:sp>
        <p:nvSpPr>
          <p:cNvPr id="2" name="Slide Number Placeholder 1">
            <a:extLst>
              <a:ext uri="{FF2B5EF4-FFF2-40B4-BE49-F238E27FC236}">
                <a16:creationId xmlns:a16="http://schemas.microsoft.com/office/drawing/2014/main" id="{B3DBA0AC-E5DF-499B-AA5F-1F33031ACBAB}"/>
              </a:ext>
            </a:extLst>
          </p:cNvPr>
          <p:cNvSpPr>
            <a:spLocks noGrp="1"/>
          </p:cNvSpPr>
          <p:nvPr>
            <p:ph type="sldNum" sz="quarter" idx="12"/>
          </p:nvPr>
        </p:nvSpPr>
        <p:spPr/>
        <p:txBody>
          <a:bodyPr/>
          <a:lstStyle/>
          <a:p>
            <a:fld id="{B6F15528-21DE-4FAA-801E-634DDDAF4B2B}" type="slidenum">
              <a:rPr lang="en-US" smtClean="0"/>
              <a:t>95</a:t>
            </a:fld>
            <a:endParaRPr lang="en-US"/>
          </a:p>
        </p:txBody>
      </p:sp>
    </p:spTree>
    <p:extLst>
      <p:ext uri="{BB962C8B-B14F-4D97-AF65-F5344CB8AC3E}">
        <p14:creationId xmlns:p14="http://schemas.microsoft.com/office/powerpoint/2010/main" val="4159517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F3C1C-A4EE-4023-8907-8B410AF3E35E}"/>
              </a:ext>
            </a:extLst>
          </p:cNvPr>
          <p:cNvSpPr>
            <a:spLocks noGrp="1"/>
          </p:cNvSpPr>
          <p:nvPr>
            <p:ph idx="1"/>
          </p:nvPr>
        </p:nvSpPr>
        <p:spPr>
          <a:xfrm>
            <a:off x="582544" y="1219200"/>
            <a:ext cx="6600524" cy="8610599"/>
          </a:xfrm>
        </p:spPr>
        <p:txBody>
          <a:bodyPr>
            <a:normAutofit/>
          </a:bodyPr>
          <a:lstStyle/>
          <a:p>
            <a:pPr marL="31365" indent="0">
              <a:buNone/>
            </a:pPr>
            <a:r>
              <a:rPr lang="en-US" sz="2000" b="1" dirty="0"/>
              <a:t>Building the Dashboard:</a:t>
            </a:r>
          </a:p>
          <a:p>
            <a:pPr marL="31365" indent="0">
              <a:buNone/>
            </a:pPr>
            <a:endParaRPr lang="en-US" sz="2000" dirty="0"/>
          </a:p>
          <a:p>
            <a:pPr marL="31365" indent="0">
              <a:buNone/>
            </a:pPr>
            <a:r>
              <a:rPr lang="en-US" sz="2000" b="1" dirty="0"/>
              <a:t>Task 1:</a:t>
            </a:r>
            <a:r>
              <a:rPr lang="en-US" sz="2000" dirty="0"/>
              <a:t> How does the distribution of car prices vary by brand and body style?</a:t>
            </a:r>
          </a:p>
          <a:p>
            <a:pPr marL="31365" indent="0">
              <a:buNone/>
            </a:pPr>
            <a:endParaRPr lang="en-US" sz="2000" dirty="0"/>
          </a:p>
          <a:p>
            <a:pPr marL="31365" indent="0">
              <a:buNone/>
            </a:pPr>
            <a:r>
              <a:rPr lang="en-US" sz="2000" b="1" dirty="0"/>
              <a:t>Task 2: </a:t>
            </a:r>
            <a:r>
              <a:rPr lang="en-US" sz="2000" dirty="0"/>
              <a:t>Which car brands have the highest and lowest average MSRPs, and how does this vary by body style?</a:t>
            </a:r>
          </a:p>
          <a:p>
            <a:pPr marL="31365" indent="0">
              <a:buNone/>
            </a:pPr>
            <a:endParaRPr lang="en-US" sz="2000" dirty="0"/>
          </a:p>
          <a:p>
            <a:pPr marL="31365" indent="0">
              <a:buNone/>
            </a:pPr>
            <a:r>
              <a:rPr lang="en-US" sz="2000" b="1" dirty="0"/>
              <a:t>Task 3: </a:t>
            </a:r>
            <a:r>
              <a:rPr lang="en-US" sz="2000" dirty="0"/>
              <a:t>How do the different feature such as transmission type affect the MSRP, and how does this vary by body style?</a:t>
            </a:r>
          </a:p>
          <a:p>
            <a:pPr marL="31365" indent="0">
              <a:buNone/>
            </a:pPr>
            <a:endParaRPr lang="en-US" sz="2000" dirty="0"/>
          </a:p>
          <a:p>
            <a:pPr marL="31365" indent="0">
              <a:buNone/>
            </a:pPr>
            <a:r>
              <a:rPr lang="en-US" sz="2000" b="1" dirty="0"/>
              <a:t>Task 4: </a:t>
            </a:r>
            <a:r>
              <a:rPr lang="en-US" sz="2000" dirty="0"/>
              <a:t>How does the fuel efficiency of cars vary across different body styles and model years? </a:t>
            </a:r>
          </a:p>
          <a:p>
            <a:pPr marL="31365" indent="0">
              <a:buNone/>
            </a:pPr>
            <a:endParaRPr lang="en-US" sz="2000" dirty="0"/>
          </a:p>
          <a:p>
            <a:pPr marL="31365" indent="0">
              <a:buNone/>
            </a:pPr>
            <a:r>
              <a:rPr lang="en-US" sz="2000" b="1" dirty="0"/>
              <a:t>Task 5: </a:t>
            </a:r>
            <a:r>
              <a:rPr lang="en-US" sz="2000" dirty="0"/>
              <a:t>How does the car's horsepower, MPG, and price vary across different Brands?</a:t>
            </a:r>
          </a:p>
          <a:p>
            <a:pPr marL="31365" indent="0">
              <a:buNone/>
            </a:pPr>
            <a:endParaRPr lang="en-US" sz="2000" dirty="0"/>
          </a:p>
        </p:txBody>
      </p:sp>
      <p:sp>
        <p:nvSpPr>
          <p:cNvPr id="2" name="Slide Number Placeholder 1">
            <a:extLst>
              <a:ext uri="{FF2B5EF4-FFF2-40B4-BE49-F238E27FC236}">
                <a16:creationId xmlns:a16="http://schemas.microsoft.com/office/drawing/2014/main" id="{402BDADD-537F-4F58-A6C5-4839EC58F933}"/>
              </a:ext>
            </a:extLst>
          </p:cNvPr>
          <p:cNvSpPr>
            <a:spLocks noGrp="1"/>
          </p:cNvSpPr>
          <p:nvPr>
            <p:ph type="sldNum" sz="quarter" idx="12"/>
          </p:nvPr>
        </p:nvSpPr>
        <p:spPr/>
        <p:txBody>
          <a:bodyPr/>
          <a:lstStyle/>
          <a:p>
            <a:fld id="{B6F15528-21DE-4FAA-801E-634DDDAF4B2B}" type="slidenum">
              <a:rPr lang="en-US" smtClean="0"/>
              <a:t>96</a:t>
            </a:fld>
            <a:endParaRPr lang="en-US"/>
          </a:p>
        </p:txBody>
      </p:sp>
    </p:spTree>
    <p:extLst>
      <p:ext uri="{BB962C8B-B14F-4D97-AF65-F5344CB8AC3E}">
        <p14:creationId xmlns:p14="http://schemas.microsoft.com/office/powerpoint/2010/main" val="2610700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037A2-D2B0-48AF-8024-49BBA93769E9}"/>
              </a:ext>
            </a:extLst>
          </p:cNvPr>
          <p:cNvSpPr>
            <a:spLocks noGrp="1"/>
          </p:cNvSpPr>
          <p:nvPr>
            <p:ph idx="1"/>
          </p:nvPr>
        </p:nvSpPr>
        <p:spPr>
          <a:xfrm>
            <a:off x="582544" y="1371601"/>
            <a:ext cx="6600524" cy="7122162"/>
          </a:xfrm>
        </p:spPr>
        <p:txBody>
          <a:bodyPr>
            <a:normAutofit/>
          </a:bodyPr>
          <a:lstStyle/>
          <a:p>
            <a:pPr marL="31365" indent="0" algn="ctr">
              <a:buNone/>
            </a:pPr>
            <a:r>
              <a:rPr lang="en-US" sz="3200" b="1" u="sng" dirty="0"/>
              <a:t>Design</a:t>
            </a:r>
          </a:p>
          <a:p>
            <a:pPr marL="31365" indent="0">
              <a:buNone/>
            </a:pPr>
            <a:endParaRPr lang="en-US" dirty="0"/>
          </a:p>
          <a:p>
            <a:pPr marL="31365" indent="0">
              <a:buNone/>
            </a:pPr>
            <a:r>
              <a:rPr lang="en-US" sz="2000" dirty="0"/>
              <a:t>1. Firstly, I made a copy of the raw data to ensure that any modifications or changes during the analysis process wouldn’t impact the original dataset.</a:t>
            </a:r>
          </a:p>
          <a:p>
            <a:pPr marL="31365" indent="0">
              <a:buNone/>
            </a:pPr>
            <a:endParaRPr lang="en-US" sz="2000" dirty="0"/>
          </a:p>
          <a:p>
            <a:pPr marL="31365" indent="0">
              <a:buNone/>
            </a:pPr>
            <a:r>
              <a:rPr lang="en-US" sz="2000" dirty="0"/>
              <a:t>2. Next, I dropped the columns that were irrelevant and not required for the analysis to streamline the dataset.</a:t>
            </a:r>
          </a:p>
          <a:p>
            <a:pPr marL="31365" indent="0">
              <a:buNone/>
            </a:pPr>
            <a:endParaRPr lang="en-US" sz="2000" dirty="0"/>
          </a:p>
          <a:p>
            <a:pPr marL="31365" indent="0">
              <a:buNone/>
            </a:pPr>
            <a:r>
              <a:rPr lang="en-US" sz="2000" dirty="0"/>
              <a:t>3. After removing the unnecessary columns, I checked for rows that had any blank or NULL values and removed those rows from the dataset to ensure data completeness.</a:t>
            </a:r>
          </a:p>
          <a:p>
            <a:pPr marL="31365" indent="0">
              <a:buNone/>
            </a:pPr>
            <a:endParaRPr lang="en-US" sz="2000" dirty="0"/>
          </a:p>
          <a:p>
            <a:pPr marL="31365" indent="0">
              <a:buNone/>
            </a:pPr>
            <a:r>
              <a:rPr lang="en-US" sz="2000" dirty="0"/>
              <a:t>4. Finally, I eliminated any duplicate rows in the dataset using the 'Remove Duplicate Values' option in the ‘Data’ tab to ensure that no redundancy existed in the data.</a:t>
            </a:r>
          </a:p>
        </p:txBody>
      </p:sp>
      <p:sp>
        <p:nvSpPr>
          <p:cNvPr id="2" name="Slide Number Placeholder 1">
            <a:extLst>
              <a:ext uri="{FF2B5EF4-FFF2-40B4-BE49-F238E27FC236}">
                <a16:creationId xmlns:a16="http://schemas.microsoft.com/office/drawing/2014/main" id="{5F914643-E0F7-4B16-86F2-8AE28715908F}"/>
              </a:ext>
            </a:extLst>
          </p:cNvPr>
          <p:cNvSpPr>
            <a:spLocks noGrp="1"/>
          </p:cNvSpPr>
          <p:nvPr>
            <p:ph type="sldNum" sz="quarter" idx="12"/>
          </p:nvPr>
        </p:nvSpPr>
        <p:spPr/>
        <p:txBody>
          <a:bodyPr/>
          <a:lstStyle/>
          <a:p>
            <a:fld id="{B6F15528-21DE-4FAA-801E-634DDDAF4B2B}" type="slidenum">
              <a:rPr lang="en-US" smtClean="0"/>
              <a:t>97</a:t>
            </a:fld>
            <a:endParaRPr lang="en-US"/>
          </a:p>
        </p:txBody>
      </p:sp>
    </p:spTree>
    <p:extLst>
      <p:ext uri="{BB962C8B-B14F-4D97-AF65-F5344CB8AC3E}">
        <p14:creationId xmlns:p14="http://schemas.microsoft.com/office/powerpoint/2010/main" val="3022907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5CDBC-BCE4-42AD-A7F2-F6ACA776B65E}"/>
              </a:ext>
            </a:extLst>
          </p:cNvPr>
          <p:cNvSpPr>
            <a:spLocks noGrp="1"/>
          </p:cNvSpPr>
          <p:nvPr>
            <p:ph idx="1"/>
          </p:nvPr>
        </p:nvSpPr>
        <p:spPr>
          <a:xfrm>
            <a:off x="582544" y="685799"/>
            <a:ext cx="6600524" cy="7807963"/>
          </a:xfrm>
        </p:spPr>
        <p:txBody>
          <a:bodyPr>
            <a:normAutofit/>
          </a:bodyPr>
          <a:lstStyle/>
          <a:p>
            <a:pPr marL="31365" indent="0" algn="ctr">
              <a:buNone/>
            </a:pPr>
            <a:r>
              <a:rPr lang="en-US" sz="3200" b="1" u="sng" dirty="0"/>
              <a:t>Findings</a:t>
            </a:r>
          </a:p>
          <a:p>
            <a:pPr marL="31365" indent="0">
              <a:buNone/>
            </a:pPr>
            <a:endParaRPr lang="en-US" sz="2000" dirty="0"/>
          </a:p>
          <a:p>
            <a:pPr marL="31365" indent="0">
              <a:buNone/>
            </a:pPr>
            <a:r>
              <a:rPr lang="en-US" sz="2400" dirty="0"/>
              <a:t>Analysis: </a:t>
            </a:r>
          </a:p>
          <a:p>
            <a:pPr marL="31365" indent="0">
              <a:buNone/>
            </a:pPr>
            <a:endParaRPr lang="en-US" sz="2400" dirty="0"/>
          </a:p>
          <a:p>
            <a:pPr marL="31365" indent="0">
              <a:buNone/>
            </a:pPr>
            <a:r>
              <a:rPr lang="en-US" sz="2000" b="1" dirty="0"/>
              <a:t>How does the popularity of a car model vary across different market categories?  </a:t>
            </a:r>
          </a:p>
          <a:p>
            <a:pPr marL="31365" indent="0">
              <a:buNone/>
            </a:pPr>
            <a:r>
              <a:rPr lang="en-US" sz="2000" dirty="0"/>
              <a:t>Task 1.A: Create a pivot table that shows the number of car models in each market category and their corresponding popularity scores. </a:t>
            </a:r>
          </a:p>
          <a:p>
            <a:pPr marL="31365" indent="0">
              <a:buNone/>
            </a:pPr>
            <a:r>
              <a:rPr lang="en-US" sz="2000" dirty="0"/>
              <a:t>Task 1.B: Create a combo chart that visualizes the relationship between market category and popularity.</a:t>
            </a:r>
          </a:p>
        </p:txBody>
      </p:sp>
      <p:pic>
        <p:nvPicPr>
          <p:cNvPr id="5" name="Picture 4">
            <a:extLst>
              <a:ext uri="{FF2B5EF4-FFF2-40B4-BE49-F238E27FC236}">
                <a16:creationId xmlns:a16="http://schemas.microsoft.com/office/drawing/2014/main" id="{97EFF0A4-064C-48BF-88C3-9616C9933280}"/>
              </a:ext>
            </a:extLst>
          </p:cNvPr>
          <p:cNvPicPr>
            <a:picLocks noChangeAspect="1"/>
          </p:cNvPicPr>
          <p:nvPr/>
        </p:nvPicPr>
        <p:blipFill>
          <a:blip r:embed="rId2"/>
          <a:stretch>
            <a:fillRect/>
          </a:stretch>
        </p:blipFill>
        <p:spPr>
          <a:xfrm>
            <a:off x="75709" y="5521962"/>
            <a:ext cx="7620981" cy="2971800"/>
          </a:xfrm>
          <a:prstGeom prst="rect">
            <a:avLst/>
          </a:prstGeom>
        </p:spPr>
      </p:pic>
      <p:sp>
        <p:nvSpPr>
          <p:cNvPr id="2" name="Slide Number Placeholder 1">
            <a:extLst>
              <a:ext uri="{FF2B5EF4-FFF2-40B4-BE49-F238E27FC236}">
                <a16:creationId xmlns:a16="http://schemas.microsoft.com/office/drawing/2014/main" id="{E3259832-CB6D-4182-88E3-40B3AB389DB7}"/>
              </a:ext>
            </a:extLst>
          </p:cNvPr>
          <p:cNvSpPr>
            <a:spLocks noGrp="1"/>
          </p:cNvSpPr>
          <p:nvPr>
            <p:ph type="sldNum" sz="quarter" idx="12"/>
          </p:nvPr>
        </p:nvSpPr>
        <p:spPr/>
        <p:txBody>
          <a:bodyPr/>
          <a:lstStyle/>
          <a:p>
            <a:fld id="{B6F15528-21DE-4FAA-801E-634DDDAF4B2B}" type="slidenum">
              <a:rPr lang="en-US" smtClean="0"/>
              <a:t>98</a:t>
            </a:fld>
            <a:endParaRPr lang="en-US"/>
          </a:p>
        </p:txBody>
      </p:sp>
    </p:spTree>
    <p:extLst>
      <p:ext uri="{BB962C8B-B14F-4D97-AF65-F5344CB8AC3E}">
        <p14:creationId xmlns:p14="http://schemas.microsoft.com/office/powerpoint/2010/main" val="3488141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ABB7F-99CB-4ADA-A8E8-E77937749A3C}"/>
              </a:ext>
            </a:extLst>
          </p:cNvPr>
          <p:cNvSpPr>
            <a:spLocks noGrp="1"/>
          </p:cNvSpPr>
          <p:nvPr>
            <p:ph idx="1"/>
          </p:nvPr>
        </p:nvSpPr>
        <p:spPr>
          <a:xfrm>
            <a:off x="582544" y="1523999"/>
            <a:ext cx="6600524" cy="6969763"/>
          </a:xfrm>
        </p:spPr>
        <p:txBody>
          <a:bodyPr>
            <a:normAutofit/>
          </a:bodyPr>
          <a:lstStyle/>
          <a:p>
            <a:pPr marL="31365" indent="0">
              <a:buNone/>
            </a:pPr>
            <a:r>
              <a:rPr lang="en-US" sz="2000" b="1" dirty="0"/>
              <a:t>What is the relationship between a car's engine power and its price? </a:t>
            </a:r>
            <a:r>
              <a:rPr lang="en-US" sz="2000" dirty="0"/>
              <a:t> </a:t>
            </a:r>
          </a:p>
          <a:p>
            <a:pPr marL="31365" indent="0">
              <a:buNone/>
            </a:pPr>
            <a:r>
              <a:rPr lang="en-US" sz="2000" dirty="0"/>
              <a:t>Task 2: Create a scatter chart that plots engine power on the x-axis and price on the y-axis. Add a trendline to the chart to visualize the relationship between these variables.</a:t>
            </a:r>
          </a:p>
        </p:txBody>
      </p:sp>
      <p:pic>
        <p:nvPicPr>
          <p:cNvPr id="5" name="Picture 4">
            <a:extLst>
              <a:ext uri="{FF2B5EF4-FFF2-40B4-BE49-F238E27FC236}">
                <a16:creationId xmlns:a16="http://schemas.microsoft.com/office/drawing/2014/main" id="{ACFB1953-1A0E-46D5-8147-F1A483639761}"/>
              </a:ext>
            </a:extLst>
          </p:cNvPr>
          <p:cNvPicPr>
            <a:picLocks noChangeAspect="1"/>
          </p:cNvPicPr>
          <p:nvPr/>
        </p:nvPicPr>
        <p:blipFill>
          <a:blip r:embed="rId2"/>
          <a:stretch>
            <a:fillRect/>
          </a:stretch>
        </p:blipFill>
        <p:spPr>
          <a:xfrm>
            <a:off x="758606" y="4267200"/>
            <a:ext cx="6248400" cy="3578079"/>
          </a:xfrm>
          <a:prstGeom prst="rect">
            <a:avLst/>
          </a:prstGeom>
        </p:spPr>
      </p:pic>
      <p:sp>
        <p:nvSpPr>
          <p:cNvPr id="2" name="Slide Number Placeholder 1">
            <a:extLst>
              <a:ext uri="{FF2B5EF4-FFF2-40B4-BE49-F238E27FC236}">
                <a16:creationId xmlns:a16="http://schemas.microsoft.com/office/drawing/2014/main" id="{B6E9F9B0-8C50-417A-8D50-D3B293D05C68}"/>
              </a:ext>
            </a:extLst>
          </p:cNvPr>
          <p:cNvSpPr>
            <a:spLocks noGrp="1"/>
          </p:cNvSpPr>
          <p:nvPr>
            <p:ph type="sldNum" sz="quarter" idx="12"/>
          </p:nvPr>
        </p:nvSpPr>
        <p:spPr/>
        <p:txBody>
          <a:bodyPr/>
          <a:lstStyle/>
          <a:p>
            <a:fld id="{B6F15528-21DE-4FAA-801E-634DDDAF4B2B}" type="slidenum">
              <a:rPr lang="en-US" smtClean="0"/>
              <a:t>99</a:t>
            </a:fld>
            <a:endParaRPr lang="en-US"/>
          </a:p>
        </p:txBody>
      </p:sp>
    </p:spTree>
    <p:extLst>
      <p:ext uri="{BB962C8B-B14F-4D97-AF65-F5344CB8AC3E}">
        <p14:creationId xmlns:p14="http://schemas.microsoft.com/office/powerpoint/2010/main" val="21778424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6333</TotalTime>
  <Words>12952</Words>
  <Application>Microsoft Office PowerPoint</Application>
  <PresentationFormat>Custom</PresentationFormat>
  <Paragraphs>757</Paragraphs>
  <Slides>122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122</vt:i4>
      </vt:variant>
    </vt:vector>
  </HeadingPairs>
  <TitlesOfParts>
    <vt:vector size="126" baseType="lpstr">
      <vt:lpstr>Calibri</vt:lpstr>
      <vt:lpstr>Calisto MT</vt:lpstr>
      <vt:lpstr>Wingdings 2</vt:lpstr>
      <vt:lpstr>Slate</vt:lpstr>
      <vt:lpstr>Data Analysis Portfolio      - Vedant Phanasgaonkar</vt:lpstr>
      <vt:lpstr>Professional Background</vt:lpstr>
      <vt:lpstr>Table of Contents</vt:lpstr>
      <vt:lpstr>PowerPoint Presentation</vt:lpstr>
      <vt:lpstr>1. Data Analytics Process</vt:lpstr>
      <vt:lpstr>PowerPoint Presentation</vt:lpstr>
      <vt:lpstr>PowerPoint Presentation</vt:lpstr>
      <vt:lpstr>PowerPoint Presentation</vt:lpstr>
      <vt:lpstr>Conclusions</vt:lpstr>
      <vt:lpstr>2. Instagram User Analytics</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Operation Analytics and Investigating Metric Spike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Hiring Process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IMDB Movie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Bank Loan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Analyzing the Impact of Car Features on Price and Profitability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ABC Call Volume Trend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Vedant Phanasgaonkar</dc:creator>
  <cp:lastModifiedBy>Vedant Phanasgaonkar</cp:lastModifiedBy>
  <cp:revision>93</cp:revision>
  <dcterms:created xsi:type="dcterms:W3CDTF">2024-10-04T10:08:27Z</dcterms:created>
  <dcterms:modified xsi:type="dcterms:W3CDTF">2024-10-08T19:46:11Z</dcterms:modified>
</cp:coreProperties>
</file>